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6"/>
  </p:notesMasterIdLst>
  <p:sldIdLst>
    <p:sldId id="256" r:id="rId2"/>
    <p:sldId id="289" r:id="rId3"/>
    <p:sldId id="257" r:id="rId4"/>
    <p:sldId id="268" r:id="rId5"/>
    <p:sldId id="258" r:id="rId6"/>
    <p:sldId id="259" r:id="rId7"/>
    <p:sldId id="260" r:id="rId8"/>
    <p:sldId id="261" r:id="rId9"/>
    <p:sldId id="262" r:id="rId10"/>
    <p:sldId id="269" r:id="rId11"/>
    <p:sldId id="270" r:id="rId12"/>
    <p:sldId id="271" r:id="rId13"/>
    <p:sldId id="265" r:id="rId14"/>
    <p:sldId id="272" r:id="rId15"/>
    <p:sldId id="273" r:id="rId16"/>
    <p:sldId id="274" r:id="rId17"/>
    <p:sldId id="275" r:id="rId18"/>
    <p:sldId id="276" r:id="rId19"/>
    <p:sldId id="277" r:id="rId20"/>
    <p:sldId id="290" r:id="rId21"/>
    <p:sldId id="278" r:id="rId22"/>
    <p:sldId id="266" r:id="rId23"/>
    <p:sldId id="279" r:id="rId24"/>
    <p:sldId id="280" r:id="rId25"/>
    <p:sldId id="281" r:id="rId26"/>
    <p:sldId id="282" r:id="rId27"/>
    <p:sldId id="283" r:id="rId28"/>
    <p:sldId id="284" r:id="rId29"/>
    <p:sldId id="285" r:id="rId30"/>
    <p:sldId id="286" r:id="rId31"/>
    <p:sldId id="287" r:id="rId32"/>
    <p:sldId id="267" r:id="rId33"/>
    <p:sldId id="288" r:id="rId34"/>
    <p:sldId id="264"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83719"/>
  </p:normalViewPr>
  <p:slideViewPr>
    <p:cSldViewPr snapToGrid="0" snapToObjects="1">
      <p:cViewPr varScale="1">
        <p:scale>
          <a:sx n="92" d="100"/>
          <a:sy n="92" d="100"/>
        </p:scale>
        <p:origin x="1320"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F0B25F-85C9-8A45-91A0-40F5FDEC2791}" type="datetimeFigureOut">
              <a:rPr lang="en-US" smtClean="0"/>
              <a:t>5/30/19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AFBC64-4AF5-8849-960C-FC5F40CD4630}" type="slidenum">
              <a:rPr lang="en-US" smtClean="0"/>
              <a:t>‹#›</a:t>
            </a:fld>
            <a:endParaRPr lang="en-US"/>
          </a:p>
        </p:txBody>
      </p:sp>
    </p:spTree>
    <p:extLst>
      <p:ext uri="{BB962C8B-B14F-4D97-AF65-F5344CB8AC3E}">
        <p14:creationId xmlns:p14="http://schemas.microsoft.com/office/powerpoint/2010/main" val="26068172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lesson was designed to introduce students to the idea of “argument.”  At the end of this lesson, students will: </a:t>
            </a:r>
          </a:p>
          <a:p>
            <a:pPr marL="228600" indent="-228600">
              <a:buAutoNum type="arabicParenBoth"/>
            </a:pPr>
            <a:r>
              <a:rPr lang="en-US" dirty="0"/>
              <a:t>understand what an argument is, </a:t>
            </a:r>
          </a:p>
          <a:p>
            <a:pPr marL="228600" indent="-228600">
              <a:buAutoNum type="arabicParenBoth"/>
            </a:pPr>
            <a:r>
              <a:rPr lang="en-US" dirty="0"/>
              <a:t>understand the rhetorical triangle and be able to apply it to specific arguments, and</a:t>
            </a:r>
          </a:p>
          <a:p>
            <a:pPr marL="228600" indent="-228600">
              <a:buAutoNum type="arabicParenBoth"/>
            </a:pPr>
            <a:r>
              <a:rPr lang="en-US" dirty="0"/>
              <a:t>understand rhetorical appeals, and apply that understanding as a lens by which to further analyze specific arguments.</a:t>
            </a:r>
          </a:p>
        </p:txBody>
      </p:sp>
      <p:sp>
        <p:nvSpPr>
          <p:cNvPr id="4" name="Slide Number Placeholder 3"/>
          <p:cNvSpPr>
            <a:spLocks noGrp="1"/>
          </p:cNvSpPr>
          <p:nvPr>
            <p:ph type="sldNum" sz="quarter" idx="5"/>
          </p:nvPr>
        </p:nvSpPr>
        <p:spPr/>
        <p:txBody>
          <a:bodyPr/>
          <a:lstStyle/>
          <a:p>
            <a:fld id="{BBAFBC64-4AF5-8849-960C-FC5F40CD4630}" type="slidenum">
              <a:rPr lang="en-US" smtClean="0"/>
              <a:t>1</a:t>
            </a:fld>
            <a:endParaRPr lang="en-US"/>
          </a:p>
        </p:txBody>
      </p:sp>
    </p:spTree>
    <p:extLst>
      <p:ext uri="{BB962C8B-B14F-4D97-AF65-F5344CB8AC3E}">
        <p14:creationId xmlns:p14="http://schemas.microsoft.com/office/powerpoint/2010/main" val="23904156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intended to be a discussion question.  “Think Pair Share” is recommended – e.g. students reflect in their notes, then discuss with a partner, and then share out to the class.</a:t>
            </a:r>
          </a:p>
        </p:txBody>
      </p:sp>
      <p:sp>
        <p:nvSpPr>
          <p:cNvPr id="4" name="Slide Number Placeholder 3"/>
          <p:cNvSpPr>
            <a:spLocks noGrp="1"/>
          </p:cNvSpPr>
          <p:nvPr>
            <p:ph type="sldNum" sz="quarter" idx="5"/>
          </p:nvPr>
        </p:nvSpPr>
        <p:spPr/>
        <p:txBody>
          <a:bodyPr/>
          <a:lstStyle/>
          <a:p>
            <a:fld id="{BBAFBC64-4AF5-8849-960C-FC5F40CD4630}" type="slidenum">
              <a:rPr lang="en-US" smtClean="0"/>
              <a:t>10</a:t>
            </a:fld>
            <a:endParaRPr lang="en-US"/>
          </a:p>
        </p:txBody>
      </p:sp>
    </p:spTree>
    <p:extLst>
      <p:ext uri="{BB962C8B-B14F-4D97-AF65-F5344CB8AC3E}">
        <p14:creationId xmlns:p14="http://schemas.microsoft.com/office/powerpoint/2010/main" val="32277014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is intended to continue guiding students’ understandings of what an argument is – but, the work done prior to this slide should have helped students to come to these understandings largely on their own.</a:t>
            </a:r>
          </a:p>
        </p:txBody>
      </p:sp>
      <p:sp>
        <p:nvSpPr>
          <p:cNvPr id="4" name="Slide Number Placeholder 3"/>
          <p:cNvSpPr>
            <a:spLocks noGrp="1"/>
          </p:cNvSpPr>
          <p:nvPr>
            <p:ph type="sldNum" sz="quarter" idx="5"/>
          </p:nvPr>
        </p:nvSpPr>
        <p:spPr/>
        <p:txBody>
          <a:bodyPr/>
          <a:lstStyle/>
          <a:p>
            <a:fld id="{BBAFBC64-4AF5-8849-960C-FC5F40CD4630}" type="slidenum">
              <a:rPr lang="en-US" smtClean="0"/>
              <a:t>11</a:t>
            </a:fld>
            <a:endParaRPr lang="en-US"/>
          </a:p>
        </p:txBody>
      </p:sp>
    </p:spTree>
    <p:extLst>
      <p:ext uri="{BB962C8B-B14F-4D97-AF65-F5344CB8AC3E}">
        <p14:creationId xmlns:p14="http://schemas.microsoft.com/office/powerpoint/2010/main" val="18435016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Similar to the first small group activity, each group should receive the handout that corresponds with the argument they were analyzing + the superimposition of that argument onto this rhetorical triangle.  Students will be prompted to further analyze those arguments through the lens of the rhetorical triangle – and then, using the slides that follow, will share their analysis with the class.</a:t>
            </a:r>
          </a:p>
        </p:txBody>
      </p:sp>
      <p:sp>
        <p:nvSpPr>
          <p:cNvPr id="4" name="Slide Number Placeholder 3"/>
          <p:cNvSpPr>
            <a:spLocks noGrp="1"/>
          </p:cNvSpPr>
          <p:nvPr>
            <p:ph type="sldNum" sz="quarter" idx="5"/>
          </p:nvPr>
        </p:nvSpPr>
        <p:spPr/>
        <p:txBody>
          <a:bodyPr/>
          <a:lstStyle/>
          <a:p>
            <a:fld id="{BBAFBC64-4AF5-8849-960C-FC5F40CD4630}" type="slidenum">
              <a:rPr lang="en-US" smtClean="0"/>
              <a:t>13</a:t>
            </a:fld>
            <a:endParaRPr lang="en-US"/>
          </a:p>
        </p:txBody>
      </p:sp>
    </p:spTree>
    <p:extLst>
      <p:ext uri="{BB962C8B-B14F-4D97-AF65-F5344CB8AC3E}">
        <p14:creationId xmlns:p14="http://schemas.microsoft.com/office/powerpoint/2010/main" val="6335662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Prompt students to share their analysis.</a:t>
            </a:r>
          </a:p>
        </p:txBody>
      </p:sp>
      <p:sp>
        <p:nvSpPr>
          <p:cNvPr id="4" name="Slide Number Placeholder 3"/>
          <p:cNvSpPr>
            <a:spLocks noGrp="1"/>
          </p:cNvSpPr>
          <p:nvPr>
            <p:ph type="sldNum" sz="quarter" idx="5"/>
          </p:nvPr>
        </p:nvSpPr>
        <p:spPr/>
        <p:txBody>
          <a:bodyPr/>
          <a:lstStyle/>
          <a:p>
            <a:fld id="{BBAFBC64-4AF5-8849-960C-FC5F40CD4630}" type="slidenum">
              <a:rPr lang="en-US" smtClean="0"/>
              <a:t>14</a:t>
            </a:fld>
            <a:endParaRPr lang="en-US"/>
          </a:p>
        </p:txBody>
      </p:sp>
    </p:spTree>
    <p:extLst>
      <p:ext uri="{BB962C8B-B14F-4D97-AF65-F5344CB8AC3E}">
        <p14:creationId xmlns:p14="http://schemas.microsoft.com/office/powerpoint/2010/main" val="25839162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share their analysis.</a:t>
            </a:r>
          </a:p>
          <a:p>
            <a:endParaRPr lang="en-US" dirty="0"/>
          </a:p>
        </p:txBody>
      </p:sp>
      <p:sp>
        <p:nvSpPr>
          <p:cNvPr id="4" name="Slide Number Placeholder 3"/>
          <p:cNvSpPr>
            <a:spLocks noGrp="1"/>
          </p:cNvSpPr>
          <p:nvPr>
            <p:ph type="sldNum" sz="quarter" idx="5"/>
          </p:nvPr>
        </p:nvSpPr>
        <p:spPr/>
        <p:txBody>
          <a:bodyPr/>
          <a:lstStyle/>
          <a:p>
            <a:fld id="{BBAFBC64-4AF5-8849-960C-FC5F40CD4630}" type="slidenum">
              <a:rPr lang="en-US" smtClean="0"/>
              <a:t>15</a:t>
            </a:fld>
            <a:endParaRPr lang="en-US"/>
          </a:p>
        </p:txBody>
      </p:sp>
    </p:spTree>
    <p:extLst>
      <p:ext uri="{BB962C8B-B14F-4D97-AF65-F5344CB8AC3E}">
        <p14:creationId xmlns:p14="http://schemas.microsoft.com/office/powerpoint/2010/main" val="5470183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share their analysis.</a:t>
            </a:r>
          </a:p>
          <a:p>
            <a:endParaRPr lang="en-US" dirty="0"/>
          </a:p>
        </p:txBody>
      </p:sp>
      <p:sp>
        <p:nvSpPr>
          <p:cNvPr id="4" name="Slide Number Placeholder 3"/>
          <p:cNvSpPr>
            <a:spLocks noGrp="1"/>
          </p:cNvSpPr>
          <p:nvPr>
            <p:ph type="sldNum" sz="quarter" idx="5"/>
          </p:nvPr>
        </p:nvSpPr>
        <p:spPr/>
        <p:txBody>
          <a:bodyPr/>
          <a:lstStyle/>
          <a:p>
            <a:fld id="{BBAFBC64-4AF5-8849-960C-FC5F40CD4630}" type="slidenum">
              <a:rPr lang="en-US" smtClean="0"/>
              <a:t>16</a:t>
            </a:fld>
            <a:endParaRPr lang="en-US"/>
          </a:p>
        </p:txBody>
      </p:sp>
    </p:spTree>
    <p:extLst>
      <p:ext uri="{BB962C8B-B14F-4D97-AF65-F5344CB8AC3E}">
        <p14:creationId xmlns:p14="http://schemas.microsoft.com/office/powerpoint/2010/main" val="10195795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share their analysis.</a:t>
            </a:r>
          </a:p>
          <a:p>
            <a:endParaRPr lang="en-US" dirty="0"/>
          </a:p>
        </p:txBody>
      </p:sp>
      <p:sp>
        <p:nvSpPr>
          <p:cNvPr id="4" name="Slide Number Placeholder 3"/>
          <p:cNvSpPr>
            <a:spLocks noGrp="1"/>
          </p:cNvSpPr>
          <p:nvPr>
            <p:ph type="sldNum" sz="quarter" idx="5"/>
          </p:nvPr>
        </p:nvSpPr>
        <p:spPr/>
        <p:txBody>
          <a:bodyPr/>
          <a:lstStyle/>
          <a:p>
            <a:fld id="{BBAFBC64-4AF5-8849-960C-FC5F40CD4630}" type="slidenum">
              <a:rPr lang="en-US" smtClean="0"/>
              <a:t>17</a:t>
            </a:fld>
            <a:endParaRPr lang="en-US"/>
          </a:p>
        </p:txBody>
      </p:sp>
    </p:spTree>
    <p:extLst>
      <p:ext uri="{BB962C8B-B14F-4D97-AF65-F5344CB8AC3E}">
        <p14:creationId xmlns:p14="http://schemas.microsoft.com/office/powerpoint/2010/main" val="40987069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Prompt students to share their analysis.</a:t>
            </a:r>
          </a:p>
        </p:txBody>
      </p:sp>
      <p:sp>
        <p:nvSpPr>
          <p:cNvPr id="4" name="Slide Number Placeholder 3"/>
          <p:cNvSpPr>
            <a:spLocks noGrp="1"/>
          </p:cNvSpPr>
          <p:nvPr>
            <p:ph type="sldNum" sz="quarter" idx="5"/>
          </p:nvPr>
        </p:nvSpPr>
        <p:spPr/>
        <p:txBody>
          <a:bodyPr/>
          <a:lstStyle/>
          <a:p>
            <a:fld id="{BBAFBC64-4AF5-8849-960C-FC5F40CD4630}" type="slidenum">
              <a:rPr lang="en-US" smtClean="0"/>
              <a:t>18</a:t>
            </a:fld>
            <a:endParaRPr lang="en-US"/>
          </a:p>
        </p:txBody>
      </p:sp>
    </p:spTree>
    <p:extLst>
      <p:ext uri="{BB962C8B-B14F-4D97-AF65-F5344CB8AC3E}">
        <p14:creationId xmlns:p14="http://schemas.microsoft.com/office/powerpoint/2010/main" val="3578274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Prompt students to consider whether there is a larger argument in the works – a “triangle within a triangle” – where they, as the consumers of the Disney movie, are the actual target audience.  Students can be prompted to unpack this independently, in pairs, or in small groups – before sharing out with the class.</a:t>
            </a:r>
          </a:p>
          <a:p>
            <a:endParaRPr lang="en-US" dirty="0"/>
          </a:p>
          <a:p>
            <a:r>
              <a:rPr lang="en-US" dirty="0"/>
              <a:t>The slide that follows will present one possible interpretation of this kind of analysis.  That slide should be reserved for </a:t>
            </a:r>
            <a:r>
              <a:rPr lang="en-US" i="1" dirty="0"/>
              <a:t>after </a:t>
            </a:r>
            <a:r>
              <a:rPr lang="en-US" i="0" dirty="0"/>
              <a:t>students’ analyses are completed and shared… and, it should be presented as one </a:t>
            </a:r>
            <a:r>
              <a:rPr lang="en-US" i="1" dirty="0"/>
              <a:t>possible </a:t>
            </a:r>
            <a:r>
              <a:rPr lang="en-US" i="0" dirty="0"/>
              <a:t>way to consider the argument – as opposed to “the one correct way.”</a:t>
            </a:r>
            <a:endParaRPr lang="en-US" dirty="0"/>
          </a:p>
        </p:txBody>
      </p:sp>
      <p:sp>
        <p:nvSpPr>
          <p:cNvPr id="4" name="Slide Number Placeholder 3"/>
          <p:cNvSpPr>
            <a:spLocks noGrp="1"/>
          </p:cNvSpPr>
          <p:nvPr>
            <p:ph type="sldNum" sz="quarter" idx="5"/>
          </p:nvPr>
        </p:nvSpPr>
        <p:spPr/>
        <p:txBody>
          <a:bodyPr/>
          <a:lstStyle/>
          <a:p>
            <a:fld id="{BBAFBC64-4AF5-8849-960C-FC5F40CD4630}" type="slidenum">
              <a:rPr lang="en-US" smtClean="0"/>
              <a:t>19</a:t>
            </a:fld>
            <a:endParaRPr lang="en-US"/>
          </a:p>
        </p:txBody>
      </p:sp>
    </p:spTree>
    <p:extLst>
      <p:ext uri="{BB962C8B-B14F-4D97-AF65-F5344CB8AC3E}">
        <p14:creationId xmlns:p14="http://schemas.microsoft.com/office/powerpoint/2010/main" val="28926513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BAFBC64-4AF5-8849-960C-FC5F40CD4630}" type="slidenum">
              <a:rPr lang="en-US" smtClean="0"/>
              <a:t>20</a:t>
            </a:fld>
            <a:endParaRPr lang="en-US"/>
          </a:p>
        </p:txBody>
      </p:sp>
    </p:spTree>
    <p:extLst>
      <p:ext uri="{BB962C8B-B14F-4D97-AF65-F5344CB8AC3E}">
        <p14:creationId xmlns:p14="http://schemas.microsoft.com/office/powerpoint/2010/main" val="24646625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BAFBC64-4AF5-8849-960C-FC5F40CD4630}" type="slidenum">
              <a:rPr lang="en-US" smtClean="0"/>
              <a:t>2</a:t>
            </a:fld>
            <a:endParaRPr lang="en-US"/>
          </a:p>
        </p:txBody>
      </p:sp>
    </p:spTree>
    <p:extLst>
      <p:ext uri="{BB962C8B-B14F-4D97-AF65-F5344CB8AC3E}">
        <p14:creationId xmlns:p14="http://schemas.microsoft.com/office/powerpoint/2010/main" val="26149478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corresponding handout will scaffold students’ notetaking process, prompting students to define each phrase in his or her own words.  The handout will also prompt students to consider each speaker they’ve encountered thus far (Mufasa, Dory, etc.) through this lens.  </a:t>
            </a:r>
          </a:p>
        </p:txBody>
      </p:sp>
      <p:sp>
        <p:nvSpPr>
          <p:cNvPr id="4" name="Slide Number Placeholder 3"/>
          <p:cNvSpPr>
            <a:spLocks noGrp="1"/>
          </p:cNvSpPr>
          <p:nvPr>
            <p:ph type="sldNum" sz="quarter" idx="5"/>
          </p:nvPr>
        </p:nvSpPr>
        <p:spPr/>
        <p:txBody>
          <a:bodyPr/>
          <a:lstStyle/>
          <a:p>
            <a:fld id="{BBAFBC64-4AF5-8849-960C-FC5F40CD4630}" type="slidenum">
              <a:rPr lang="en-US" smtClean="0"/>
              <a:t>22</a:t>
            </a:fld>
            <a:endParaRPr lang="en-US"/>
          </a:p>
        </p:txBody>
      </p:sp>
    </p:spTree>
    <p:extLst>
      <p:ext uri="{BB962C8B-B14F-4D97-AF65-F5344CB8AC3E}">
        <p14:creationId xmlns:p14="http://schemas.microsoft.com/office/powerpoint/2010/main" val="8003104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Prompt the class (in small groups, or via Think Pair Share) to discuss what Mufasa must do to generate credibility.  Guiding questions include:</a:t>
            </a:r>
          </a:p>
          <a:p>
            <a:pPr marL="171450" indent="-171450">
              <a:buFont typeface="Arial" panose="020B0604020202020204" pitchFamily="34" charset="0"/>
              <a:buChar char="•"/>
            </a:pPr>
            <a:r>
              <a:rPr lang="en-US" dirty="0"/>
              <a:t>Is he inherently more credible than other characters?</a:t>
            </a:r>
          </a:p>
          <a:p>
            <a:pPr marL="171450" indent="-171450">
              <a:buFont typeface="Arial" panose="020B0604020202020204" pitchFamily="34" charset="0"/>
              <a:buChar char="•"/>
            </a:pPr>
            <a:r>
              <a:rPr lang="en-US" dirty="0"/>
              <a:t>Does being “king” make him inherently trustworthy?  Is there more to it?</a:t>
            </a:r>
          </a:p>
          <a:p>
            <a:pPr marL="171450" indent="-171450">
              <a:buFont typeface="Arial" panose="020B0604020202020204" pitchFamily="34" charset="0"/>
              <a:buChar char="•"/>
            </a:pPr>
            <a:r>
              <a:rPr lang="en-US" dirty="0"/>
              <a:t>Why do we believe him to be honest?</a:t>
            </a:r>
          </a:p>
          <a:p>
            <a:pPr marL="171450" indent="-171450">
              <a:buFont typeface="Arial" panose="020B0604020202020204" pitchFamily="34" charset="0"/>
              <a:buChar char="•"/>
            </a:pPr>
            <a:r>
              <a:rPr lang="en-US" dirty="0"/>
              <a:t>Does his appearance and the sound/tone of his voice contribute to this?</a:t>
            </a:r>
          </a:p>
          <a:p>
            <a:pPr marL="171450" indent="-171450">
              <a:buFont typeface="Arial" panose="020B0604020202020204" pitchFamily="34" charset="0"/>
              <a:buChar char="•"/>
            </a:pPr>
            <a:r>
              <a:rPr lang="en-US" dirty="0"/>
              <a:t>Is there anything about the way he speaks, or the language he uses, that contributes to his credibility?</a:t>
            </a:r>
          </a:p>
        </p:txBody>
      </p:sp>
      <p:sp>
        <p:nvSpPr>
          <p:cNvPr id="4" name="Slide Number Placeholder 3"/>
          <p:cNvSpPr>
            <a:spLocks noGrp="1"/>
          </p:cNvSpPr>
          <p:nvPr>
            <p:ph type="sldNum" sz="quarter" idx="5"/>
          </p:nvPr>
        </p:nvSpPr>
        <p:spPr/>
        <p:txBody>
          <a:bodyPr/>
          <a:lstStyle/>
          <a:p>
            <a:fld id="{BBAFBC64-4AF5-8849-960C-FC5F40CD4630}" type="slidenum">
              <a:rPr lang="en-US" smtClean="0"/>
              <a:t>26</a:t>
            </a:fld>
            <a:endParaRPr lang="en-US"/>
          </a:p>
        </p:txBody>
      </p:sp>
    </p:spTree>
    <p:extLst>
      <p:ext uri="{BB962C8B-B14F-4D97-AF65-F5344CB8AC3E}">
        <p14:creationId xmlns:p14="http://schemas.microsoft.com/office/powerpoint/2010/main" val="40851040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Prompt the class (in small groups, or via Think Pair Share) to apply the same question about credibility to Dory.  </a:t>
            </a:r>
          </a:p>
          <a:p>
            <a:pPr marL="171450" indent="-171450">
              <a:buFont typeface="Arial" panose="020B0604020202020204" pitchFamily="34" charset="0"/>
              <a:buChar char="•"/>
            </a:pPr>
            <a:r>
              <a:rPr lang="en-US" dirty="0"/>
              <a:t>Is she inherently more or less credible than Mufasa?  Why?  What can she do to surmount any shortcomings in this area?</a:t>
            </a:r>
          </a:p>
          <a:p>
            <a:pPr marL="171450" indent="-171450">
              <a:buFont typeface="Arial" panose="020B0604020202020204" pitchFamily="34" charset="0"/>
              <a:buChar char="•"/>
            </a:pPr>
            <a:r>
              <a:rPr lang="en-US" dirty="0"/>
              <a:t>Why do we believe her to be honest?</a:t>
            </a:r>
          </a:p>
          <a:p>
            <a:pPr marL="171450" indent="-171450">
              <a:buFont typeface="Arial" panose="020B0604020202020204" pitchFamily="34" charset="0"/>
              <a:buChar char="•"/>
            </a:pPr>
            <a:r>
              <a:rPr lang="en-US" dirty="0"/>
              <a:t>Does her appearance and the sound/tone of her voice contribute to this?</a:t>
            </a:r>
          </a:p>
          <a:p>
            <a:pPr marL="171450" indent="-171450">
              <a:buFont typeface="Arial" panose="020B0604020202020204" pitchFamily="34" charset="0"/>
              <a:buChar char="•"/>
            </a:pPr>
            <a:r>
              <a:rPr lang="en-US" dirty="0"/>
              <a:t>Is there anything about the way she speaks, or the language she uses, that contributes to her credibility?</a:t>
            </a:r>
          </a:p>
          <a:p>
            <a:pPr marL="171450" indent="-171450">
              <a:buFont typeface="Arial" panose="020B0604020202020204" pitchFamily="34" charset="0"/>
              <a:buChar char="•"/>
            </a:pPr>
            <a:r>
              <a:rPr lang="en-US" dirty="0"/>
              <a:t>Does she compensate for any shortcomings with her personality?  With her use of repetition (just keep swimming, just keep swimming)…?</a:t>
            </a:r>
          </a:p>
        </p:txBody>
      </p:sp>
      <p:sp>
        <p:nvSpPr>
          <p:cNvPr id="4" name="Slide Number Placeholder 3"/>
          <p:cNvSpPr>
            <a:spLocks noGrp="1"/>
          </p:cNvSpPr>
          <p:nvPr>
            <p:ph type="sldNum" sz="quarter" idx="5"/>
          </p:nvPr>
        </p:nvSpPr>
        <p:spPr/>
        <p:txBody>
          <a:bodyPr/>
          <a:lstStyle/>
          <a:p>
            <a:fld id="{BBAFBC64-4AF5-8849-960C-FC5F40CD4630}" type="slidenum">
              <a:rPr lang="en-US" smtClean="0"/>
              <a:t>27</a:t>
            </a:fld>
            <a:endParaRPr lang="en-US"/>
          </a:p>
        </p:txBody>
      </p:sp>
    </p:spTree>
    <p:extLst>
      <p:ext uri="{BB962C8B-B14F-4D97-AF65-F5344CB8AC3E}">
        <p14:creationId xmlns:p14="http://schemas.microsoft.com/office/powerpoint/2010/main" val="2137271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Prompt the class to consider how audience affects ethos.  (Is Dory credible with her parents? With her best friend? With Marlin, as soon as he meets her? With strangers? With someone who is generally distrustful of blue fish?)</a:t>
            </a:r>
          </a:p>
          <a:p>
            <a:endParaRPr lang="en-US" dirty="0"/>
          </a:p>
          <a:p>
            <a:r>
              <a:rPr lang="en-US" dirty="0"/>
              <a:t>Then prompt the class to consider how specific techniques might be utilized to surmount these obstacles.  (THAT is what rhetoric and argumentation is all about!)</a:t>
            </a:r>
          </a:p>
        </p:txBody>
      </p:sp>
      <p:sp>
        <p:nvSpPr>
          <p:cNvPr id="4" name="Slide Number Placeholder 3"/>
          <p:cNvSpPr>
            <a:spLocks noGrp="1"/>
          </p:cNvSpPr>
          <p:nvPr>
            <p:ph type="sldNum" sz="quarter" idx="5"/>
          </p:nvPr>
        </p:nvSpPr>
        <p:spPr/>
        <p:txBody>
          <a:bodyPr/>
          <a:lstStyle/>
          <a:p>
            <a:fld id="{BBAFBC64-4AF5-8849-960C-FC5F40CD4630}" type="slidenum">
              <a:rPr lang="en-US" smtClean="0"/>
              <a:t>28</a:t>
            </a:fld>
            <a:endParaRPr lang="en-US"/>
          </a:p>
        </p:txBody>
      </p:sp>
    </p:spTree>
    <p:extLst>
      <p:ext uri="{BB962C8B-B14F-4D97-AF65-F5344CB8AC3E}">
        <p14:creationId xmlns:p14="http://schemas.microsoft.com/office/powerpoint/2010/main" val="21438135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Return the class’s focus to Mufasa – and, before moving on to the next slide, ask them to consider </a:t>
            </a:r>
            <a:r>
              <a:rPr lang="en-US" u="sng" dirty="0"/>
              <a:t>how</a:t>
            </a:r>
            <a:r>
              <a:rPr lang="en-US" dirty="0"/>
              <a:t> he evokes PATHOS in Simba when talking to him.  Guiding questions:</a:t>
            </a:r>
          </a:p>
          <a:p>
            <a:pPr marL="171450" indent="-171450">
              <a:buFont typeface="Arial" panose="020B0604020202020204" pitchFamily="34" charset="0"/>
              <a:buChar char="•"/>
            </a:pPr>
            <a:r>
              <a:rPr lang="en-US" dirty="0"/>
              <a:t>Why would Mufasa want to evoke emotions in Simba?</a:t>
            </a:r>
          </a:p>
          <a:p>
            <a:pPr marL="171450" indent="-171450">
              <a:buFont typeface="Arial" panose="020B0604020202020204" pitchFamily="34" charset="0"/>
              <a:buChar char="•"/>
            </a:pPr>
            <a:r>
              <a:rPr lang="en-US" dirty="0"/>
              <a:t>What kind of emotions are beneficial?  (Does he want to inspire loyalty?  Faith?  Enthusiasm?  Fear?)</a:t>
            </a:r>
          </a:p>
        </p:txBody>
      </p:sp>
      <p:sp>
        <p:nvSpPr>
          <p:cNvPr id="4" name="Slide Number Placeholder 3"/>
          <p:cNvSpPr>
            <a:spLocks noGrp="1"/>
          </p:cNvSpPr>
          <p:nvPr>
            <p:ph type="sldNum" sz="quarter" idx="5"/>
          </p:nvPr>
        </p:nvSpPr>
        <p:spPr/>
        <p:txBody>
          <a:bodyPr/>
          <a:lstStyle/>
          <a:p>
            <a:fld id="{BBAFBC64-4AF5-8849-960C-FC5F40CD4630}" type="slidenum">
              <a:rPr lang="en-US" smtClean="0"/>
              <a:t>29</a:t>
            </a:fld>
            <a:endParaRPr lang="en-US"/>
          </a:p>
        </p:txBody>
      </p:sp>
    </p:spTree>
    <p:extLst>
      <p:ext uri="{BB962C8B-B14F-4D97-AF65-F5344CB8AC3E}">
        <p14:creationId xmlns:p14="http://schemas.microsoft.com/office/powerpoint/2010/main" val="1286475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Then, prompt the class to consider how Mufasa uses LOGOS as he interacts with Simba.  </a:t>
            </a:r>
          </a:p>
          <a:p>
            <a:pPr marL="171450" indent="-171450">
              <a:buFont typeface="Arial" panose="020B0604020202020204" pitchFamily="34" charset="0"/>
              <a:buChar char="•"/>
            </a:pPr>
            <a:r>
              <a:rPr lang="en-US" dirty="0"/>
              <a:t>When does he use “logic”…?  (“Everything the light touches…” / Explaining the circle of life, ”the antelope eat the grass … our bodies become the grass …”)  Why does he do this, and is it effective?</a:t>
            </a:r>
          </a:p>
        </p:txBody>
      </p:sp>
      <p:sp>
        <p:nvSpPr>
          <p:cNvPr id="4" name="Slide Number Placeholder 3"/>
          <p:cNvSpPr>
            <a:spLocks noGrp="1"/>
          </p:cNvSpPr>
          <p:nvPr>
            <p:ph type="sldNum" sz="quarter" idx="5"/>
          </p:nvPr>
        </p:nvSpPr>
        <p:spPr/>
        <p:txBody>
          <a:bodyPr/>
          <a:lstStyle/>
          <a:p>
            <a:fld id="{BBAFBC64-4AF5-8849-960C-FC5F40CD4630}" type="slidenum">
              <a:rPr lang="en-US" smtClean="0"/>
              <a:t>30</a:t>
            </a:fld>
            <a:endParaRPr lang="en-US"/>
          </a:p>
        </p:txBody>
      </p:sp>
    </p:spTree>
    <p:extLst>
      <p:ext uri="{BB962C8B-B14F-4D97-AF65-F5344CB8AC3E}">
        <p14:creationId xmlns:p14="http://schemas.microsoft.com/office/powerpoint/2010/main" val="3378921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and the following slide, are intended to be visual cues for students to consider as they collaborate on the ethos/pathos/logos portion of the handout “</a:t>
            </a:r>
            <a:r>
              <a:rPr lang="en-US" sz="1200" b="1" kern="1200" dirty="0">
                <a:solidFill>
                  <a:schemeClr val="tx1"/>
                </a:solidFill>
                <a:effectLst/>
                <a:latin typeface="+mn-lt"/>
                <a:ea typeface="+mn-ea"/>
                <a:cs typeface="+mn-cs"/>
              </a:rPr>
              <a:t>Introduction to the Rhetorical Appeals - II</a:t>
            </a:r>
            <a:r>
              <a:rPr lang="en-US" dirty="0"/>
              <a:t>” handout.</a:t>
            </a:r>
          </a:p>
        </p:txBody>
      </p:sp>
      <p:sp>
        <p:nvSpPr>
          <p:cNvPr id="4" name="Slide Number Placeholder 3"/>
          <p:cNvSpPr>
            <a:spLocks noGrp="1"/>
          </p:cNvSpPr>
          <p:nvPr>
            <p:ph type="sldNum" sz="quarter" idx="5"/>
          </p:nvPr>
        </p:nvSpPr>
        <p:spPr/>
        <p:txBody>
          <a:bodyPr/>
          <a:lstStyle/>
          <a:p>
            <a:fld id="{BBAFBC64-4AF5-8849-960C-FC5F40CD4630}" type="slidenum">
              <a:rPr lang="en-US" smtClean="0"/>
              <a:t>32</a:t>
            </a:fld>
            <a:endParaRPr lang="en-US"/>
          </a:p>
        </p:txBody>
      </p:sp>
    </p:spTree>
    <p:extLst>
      <p:ext uri="{BB962C8B-B14F-4D97-AF65-F5344CB8AC3E}">
        <p14:creationId xmlns:p14="http://schemas.microsoft.com/office/powerpoint/2010/main" val="355871755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final slide is intended to be an exit activity, or an “exit ticket.”  Before students leave the room, prompt them to respond to this question – and to provide an explanation for their position.  This can be utilized as a springboard for the following day’s lesson.  </a:t>
            </a:r>
          </a:p>
        </p:txBody>
      </p:sp>
      <p:sp>
        <p:nvSpPr>
          <p:cNvPr id="4" name="Slide Number Placeholder 3"/>
          <p:cNvSpPr>
            <a:spLocks noGrp="1"/>
          </p:cNvSpPr>
          <p:nvPr>
            <p:ph type="sldNum" sz="quarter" idx="5"/>
          </p:nvPr>
        </p:nvSpPr>
        <p:spPr/>
        <p:txBody>
          <a:bodyPr/>
          <a:lstStyle/>
          <a:p>
            <a:fld id="{BBAFBC64-4AF5-8849-960C-FC5F40CD4630}" type="slidenum">
              <a:rPr lang="en-US" smtClean="0"/>
              <a:t>34</a:t>
            </a:fld>
            <a:endParaRPr lang="en-US"/>
          </a:p>
        </p:txBody>
      </p:sp>
    </p:spTree>
    <p:extLst>
      <p:ext uri="{BB962C8B-B14F-4D97-AF65-F5344CB8AC3E}">
        <p14:creationId xmlns:p14="http://schemas.microsoft.com/office/powerpoint/2010/main" val="25081356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BAFBC64-4AF5-8849-960C-FC5F40CD4630}" type="slidenum">
              <a:rPr lang="en-US" smtClean="0"/>
              <a:t>3</a:t>
            </a:fld>
            <a:endParaRPr lang="en-US"/>
          </a:p>
        </p:txBody>
      </p:sp>
    </p:spTree>
    <p:extLst>
      <p:ext uri="{BB962C8B-B14F-4D97-AF65-F5344CB8AC3E}">
        <p14:creationId xmlns:p14="http://schemas.microsoft.com/office/powerpoint/2010/main" val="12348937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activity that follows, and the corresponding handouts, are designed for up to FIVE different groups (excerpts from FIVE different Disney movies).  That being said, there is plenty of flexibility in that students can ultimately work independently… or, groups can be redundant (i.e. two “Group A’s)… or, one iteration can be reserved for the whole-class rather than a small group (i.e. everyone can practice with the “Lion King” argument, and then break out into groups to tackle the other arguments).</a:t>
            </a:r>
          </a:p>
          <a:p>
            <a:endParaRPr lang="en-US" dirty="0"/>
          </a:p>
          <a:p>
            <a:r>
              <a:rPr lang="en-US" dirty="0"/>
              <a:t>The slides that follow this one are intended to be shown AFTER each small group receives their handouts for analysis… AFTER each small group has unpacked and analyzed their excerpts… and DURING each small group’s presentation.  </a:t>
            </a:r>
          </a:p>
        </p:txBody>
      </p:sp>
      <p:sp>
        <p:nvSpPr>
          <p:cNvPr id="4" name="Slide Number Placeholder 3"/>
          <p:cNvSpPr>
            <a:spLocks noGrp="1"/>
          </p:cNvSpPr>
          <p:nvPr>
            <p:ph type="sldNum" sz="quarter" idx="5"/>
          </p:nvPr>
        </p:nvSpPr>
        <p:spPr/>
        <p:txBody>
          <a:bodyPr/>
          <a:lstStyle/>
          <a:p>
            <a:fld id="{BBAFBC64-4AF5-8849-960C-FC5F40CD4630}" type="slidenum">
              <a:rPr lang="en-US" smtClean="0"/>
              <a:t>4</a:t>
            </a:fld>
            <a:endParaRPr lang="en-US"/>
          </a:p>
        </p:txBody>
      </p:sp>
    </p:spTree>
    <p:extLst>
      <p:ext uri="{BB962C8B-B14F-4D97-AF65-F5344CB8AC3E}">
        <p14:creationId xmlns:p14="http://schemas.microsoft.com/office/powerpoint/2010/main" val="1982089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Prompt the appropriate student group to explain their thinking.</a:t>
            </a:r>
          </a:p>
        </p:txBody>
      </p:sp>
      <p:sp>
        <p:nvSpPr>
          <p:cNvPr id="4" name="Slide Number Placeholder 3"/>
          <p:cNvSpPr>
            <a:spLocks noGrp="1"/>
          </p:cNvSpPr>
          <p:nvPr>
            <p:ph type="sldNum" sz="quarter" idx="5"/>
          </p:nvPr>
        </p:nvSpPr>
        <p:spPr/>
        <p:txBody>
          <a:bodyPr/>
          <a:lstStyle/>
          <a:p>
            <a:fld id="{BBAFBC64-4AF5-8849-960C-FC5F40CD4630}" type="slidenum">
              <a:rPr lang="en-US" smtClean="0"/>
              <a:t>5</a:t>
            </a:fld>
            <a:endParaRPr lang="en-US"/>
          </a:p>
        </p:txBody>
      </p:sp>
    </p:spTree>
    <p:extLst>
      <p:ext uri="{BB962C8B-B14F-4D97-AF65-F5344CB8AC3E}">
        <p14:creationId xmlns:p14="http://schemas.microsoft.com/office/powerpoint/2010/main" val="16542027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the appropriate student group to explain their thinking.</a:t>
            </a:r>
          </a:p>
          <a:p>
            <a:endParaRPr lang="en-US" dirty="0"/>
          </a:p>
        </p:txBody>
      </p:sp>
      <p:sp>
        <p:nvSpPr>
          <p:cNvPr id="4" name="Slide Number Placeholder 3"/>
          <p:cNvSpPr>
            <a:spLocks noGrp="1"/>
          </p:cNvSpPr>
          <p:nvPr>
            <p:ph type="sldNum" sz="quarter" idx="5"/>
          </p:nvPr>
        </p:nvSpPr>
        <p:spPr/>
        <p:txBody>
          <a:bodyPr/>
          <a:lstStyle/>
          <a:p>
            <a:fld id="{BBAFBC64-4AF5-8849-960C-FC5F40CD4630}" type="slidenum">
              <a:rPr lang="en-US" smtClean="0"/>
              <a:t>6</a:t>
            </a:fld>
            <a:endParaRPr lang="en-US"/>
          </a:p>
        </p:txBody>
      </p:sp>
    </p:spTree>
    <p:extLst>
      <p:ext uri="{BB962C8B-B14F-4D97-AF65-F5344CB8AC3E}">
        <p14:creationId xmlns:p14="http://schemas.microsoft.com/office/powerpoint/2010/main" val="41553832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the appropriate student group to explain their thinking.</a:t>
            </a:r>
          </a:p>
          <a:p>
            <a:endParaRPr lang="en-US" dirty="0"/>
          </a:p>
        </p:txBody>
      </p:sp>
      <p:sp>
        <p:nvSpPr>
          <p:cNvPr id="4" name="Slide Number Placeholder 3"/>
          <p:cNvSpPr>
            <a:spLocks noGrp="1"/>
          </p:cNvSpPr>
          <p:nvPr>
            <p:ph type="sldNum" sz="quarter" idx="5"/>
          </p:nvPr>
        </p:nvSpPr>
        <p:spPr/>
        <p:txBody>
          <a:bodyPr/>
          <a:lstStyle/>
          <a:p>
            <a:fld id="{BBAFBC64-4AF5-8849-960C-FC5F40CD4630}" type="slidenum">
              <a:rPr lang="en-US" smtClean="0"/>
              <a:t>7</a:t>
            </a:fld>
            <a:endParaRPr lang="en-US"/>
          </a:p>
        </p:txBody>
      </p:sp>
    </p:spTree>
    <p:extLst>
      <p:ext uri="{BB962C8B-B14F-4D97-AF65-F5344CB8AC3E}">
        <p14:creationId xmlns:p14="http://schemas.microsoft.com/office/powerpoint/2010/main" val="27962729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the appropriate student group to explain their thinking.</a:t>
            </a:r>
          </a:p>
          <a:p>
            <a:endParaRPr lang="en-US" dirty="0"/>
          </a:p>
        </p:txBody>
      </p:sp>
      <p:sp>
        <p:nvSpPr>
          <p:cNvPr id="4" name="Slide Number Placeholder 3"/>
          <p:cNvSpPr>
            <a:spLocks noGrp="1"/>
          </p:cNvSpPr>
          <p:nvPr>
            <p:ph type="sldNum" sz="quarter" idx="5"/>
          </p:nvPr>
        </p:nvSpPr>
        <p:spPr/>
        <p:txBody>
          <a:bodyPr/>
          <a:lstStyle/>
          <a:p>
            <a:fld id="{BBAFBC64-4AF5-8849-960C-FC5F40CD4630}" type="slidenum">
              <a:rPr lang="en-US" smtClean="0"/>
              <a:t>8</a:t>
            </a:fld>
            <a:endParaRPr lang="en-US"/>
          </a:p>
        </p:txBody>
      </p:sp>
    </p:spTree>
    <p:extLst>
      <p:ext uri="{BB962C8B-B14F-4D97-AF65-F5344CB8AC3E}">
        <p14:creationId xmlns:p14="http://schemas.microsoft.com/office/powerpoint/2010/main" val="2313325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the appropriate student group to explain their thinking.</a:t>
            </a:r>
          </a:p>
          <a:p>
            <a:endParaRPr lang="en-US" dirty="0"/>
          </a:p>
          <a:p>
            <a:r>
              <a:rPr lang="en-US" dirty="0"/>
              <a:t>Note that this is the most complex of the five examples, because it prompts students to consider argument at a level higher than the characters speaking to each other.  </a:t>
            </a:r>
          </a:p>
        </p:txBody>
      </p:sp>
      <p:sp>
        <p:nvSpPr>
          <p:cNvPr id="4" name="Slide Number Placeholder 3"/>
          <p:cNvSpPr>
            <a:spLocks noGrp="1"/>
          </p:cNvSpPr>
          <p:nvPr>
            <p:ph type="sldNum" sz="quarter" idx="5"/>
          </p:nvPr>
        </p:nvSpPr>
        <p:spPr/>
        <p:txBody>
          <a:bodyPr/>
          <a:lstStyle/>
          <a:p>
            <a:fld id="{BBAFBC64-4AF5-8849-960C-FC5F40CD4630}" type="slidenum">
              <a:rPr lang="en-US" smtClean="0"/>
              <a:t>9</a:t>
            </a:fld>
            <a:endParaRPr lang="en-US"/>
          </a:p>
        </p:txBody>
      </p:sp>
    </p:spTree>
    <p:extLst>
      <p:ext uri="{BB962C8B-B14F-4D97-AF65-F5344CB8AC3E}">
        <p14:creationId xmlns:p14="http://schemas.microsoft.com/office/powerpoint/2010/main" val="39072892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1BA631-7F57-4A42-AA56-A3856408735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F30D89D-6D1C-C549-BEBF-125F3794197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0482882-5007-604C-A798-652C21A8A289}"/>
              </a:ext>
            </a:extLst>
          </p:cNvPr>
          <p:cNvSpPr>
            <a:spLocks noGrp="1"/>
          </p:cNvSpPr>
          <p:nvPr>
            <p:ph type="dt" sz="half" idx="10"/>
          </p:nvPr>
        </p:nvSpPr>
        <p:spPr/>
        <p:txBody>
          <a:bodyPr/>
          <a:lstStyle/>
          <a:p>
            <a:fld id="{8984DFD4-9496-9349-9F4B-A513C61FBC1B}" type="datetimeFigureOut">
              <a:rPr lang="en-US" smtClean="0"/>
              <a:t>5/24/19</a:t>
            </a:fld>
            <a:endParaRPr lang="en-US"/>
          </a:p>
        </p:txBody>
      </p:sp>
      <p:sp>
        <p:nvSpPr>
          <p:cNvPr id="5" name="Footer Placeholder 4">
            <a:extLst>
              <a:ext uri="{FF2B5EF4-FFF2-40B4-BE49-F238E27FC236}">
                <a16:creationId xmlns:a16="http://schemas.microsoft.com/office/drawing/2014/main" id="{053D5954-3DBE-814C-91B5-7FA2AACA9D1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E6AB743-3FCC-B141-A9BA-52F65818845F}"/>
              </a:ext>
            </a:extLst>
          </p:cNvPr>
          <p:cNvSpPr>
            <a:spLocks noGrp="1"/>
          </p:cNvSpPr>
          <p:nvPr>
            <p:ph type="sldNum" sz="quarter" idx="12"/>
          </p:nvPr>
        </p:nvSpPr>
        <p:spPr/>
        <p:txBody>
          <a:bodyPr/>
          <a:lstStyle/>
          <a:p>
            <a:fld id="{1262C379-A1C1-C948-9E47-126B07B53450}" type="slidenum">
              <a:rPr lang="en-US" smtClean="0"/>
              <a:t>‹#›</a:t>
            </a:fld>
            <a:endParaRPr lang="en-US"/>
          </a:p>
        </p:txBody>
      </p:sp>
    </p:spTree>
    <p:extLst>
      <p:ext uri="{BB962C8B-B14F-4D97-AF65-F5344CB8AC3E}">
        <p14:creationId xmlns:p14="http://schemas.microsoft.com/office/powerpoint/2010/main" val="471955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734898-27C1-C14B-B88E-624535468F4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6136E13-7DFA-A447-859B-0A8384D3E9E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99E0FE2-FEED-3C44-AB99-2CE067F9C791}"/>
              </a:ext>
            </a:extLst>
          </p:cNvPr>
          <p:cNvSpPr>
            <a:spLocks noGrp="1"/>
          </p:cNvSpPr>
          <p:nvPr>
            <p:ph type="dt" sz="half" idx="10"/>
          </p:nvPr>
        </p:nvSpPr>
        <p:spPr/>
        <p:txBody>
          <a:bodyPr/>
          <a:lstStyle/>
          <a:p>
            <a:fld id="{8984DFD4-9496-9349-9F4B-A513C61FBC1B}" type="datetimeFigureOut">
              <a:rPr lang="en-US" smtClean="0"/>
              <a:t>5/24/19</a:t>
            </a:fld>
            <a:endParaRPr lang="en-US"/>
          </a:p>
        </p:txBody>
      </p:sp>
      <p:sp>
        <p:nvSpPr>
          <p:cNvPr id="5" name="Footer Placeholder 4">
            <a:extLst>
              <a:ext uri="{FF2B5EF4-FFF2-40B4-BE49-F238E27FC236}">
                <a16:creationId xmlns:a16="http://schemas.microsoft.com/office/drawing/2014/main" id="{C1C5EFB0-BB94-F546-845B-D513AA9839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E963680-6DA9-0745-A9A4-4B4F3898B6CB}"/>
              </a:ext>
            </a:extLst>
          </p:cNvPr>
          <p:cNvSpPr>
            <a:spLocks noGrp="1"/>
          </p:cNvSpPr>
          <p:nvPr>
            <p:ph type="sldNum" sz="quarter" idx="12"/>
          </p:nvPr>
        </p:nvSpPr>
        <p:spPr/>
        <p:txBody>
          <a:bodyPr/>
          <a:lstStyle/>
          <a:p>
            <a:fld id="{1262C379-A1C1-C948-9E47-126B07B53450}" type="slidenum">
              <a:rPr lang="en-US" smtClean="0"/>
              <a:t>‹#›</a:t>
            </a:fld>
            <a:endParaRPr lang="en-US"/>
          </a:p>
        </p:txBody>
      </p:sp>
    </p:spTree>
    <p:extLst>
      <p:ext uri="{BB962C8B-B14F-4D97-AF65-F5344CB8AC3E}">
        <p14:creationId xmlns:p14="http://schemas.microsoft.com/office/powerpoint/2010/main" val="4203669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E5DB232-EF3A-7A47-A016-E0D4B505327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8D47307-4132-FB4C-91C7-E66FD5D2642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D60C6B-6336-CA46-90CE-225C7E3B7CC6}"/>
              </a:ext>
            </a:extLst>
          </p:cNvPr>
          <p:cNvSpPr>
            <a:spLocks noGrp="1"/>
          </p:cNvSpPr>
          <p:nvPr>
            <p:ph type="dt" sz="half" idx="10"/>
          </p:nvPr>
        </p:nvSpPr>
        <p:spPr/>
        <p:txBody>
          <a:bodyPr/>
          <a:lstStyle/>
          <a:p>
            <a:fld id="{8984DFD4-9496-9349-9F4B-A513C61FBC1B}" type="datetimeFigureOut">
              <a:rPr lang="en-US" smtClean="0"/>
              <a:t>5/24/19</a:t>
            </a:fld>
            <a:endParaRPr lang="en-US"/>
          </a:p>
        </p:txBody>
      </p:sp>
      <p:sp>
        <p:nvSpPr>
          <p:cNvPr id="5" name="Footer Placeholder 4">
            <a:extLst>
              <a:ext uri="{FF2B5EF4-FFF2-40B4-BE49-F238E27FC236}">
                <a16:creationId xmlns:a16="http://schemas.microsoft.com/office/drawing/2014/main" id="{8E658E7A-050B-3A43-B4E5-B1AB89C90C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2F90E4-2685-4142-9171-310263E083AC}"/>
              </a:ext>
            </a:extLst>
          </p:cNvPr>
          <p:cNvSpPr>
            <a:spLocks noGrp="1"/>
          </p:cNvSpPr>
          <p:nvPr>
            <p:ph type="sldNum" sz="quarter" idx="12"/>
          </p:nvPr>
        </p:nvSpPr>
        <p:spPr/>
        <p:txBody>
          <a:bodyPr/>
          <a:lstStyle/>
          <a:p>
            <a:fld id="{1262C379-A1C1-C948-9E47-126B07B53450}" type="slidenum">
              <a:rPr lang="en-US" smtClean="0"/>
              <a:t>‹#›</a:t>
            </a:fld>
            <a:endParaRPr lang="en-US"/>
          </a:p>
        </p:txBody>
      </p:sp>
    </p:spTree>
    <p:extLst>
      <p:ext uri="{BB962C8B-B14F-4D97-AF65-F5344CB8AC3E}">
        <p14:creationId xmlns:p14="http://schemas.microsoft.com/office/powerpoint/2010/main" val="3610496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55C42F-7B7A-8443-B326-01627F9C8D8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1F59D6D-81C3-DA49-BA7C-A844A5CFC43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4588A7D-060C-814A-B862-024DE789FFAD}"/>
              </a:ext>
            </a:extLst>
          </p:cNvPr>
          <p:cNvSpPr>
            <a:spLocks noGrp="1"/>
          </p:cNvSpPr>
          <p:nvPr>
            <p:ph type="dt" sz="half" idx="10"/>
          </p:nvPr>
        </p:nvSpPr>
        <p:spPr/>
        <p:txBody>
          <a:bodyPr/>
          <a:lstStyle/>
          <a:p>
            <a:fld id="{8984DFD4-9496-9349-9F4B-A513C61FBC1B}" type="datetimeFigureOut">
              <a:rPr lang="en-US" smtClean="0"/>
              <a:t>5/24/19</a:t>
            </a:fld>
            <a:endParaRPr lang="en-US"/>
          </a:p>
        </p:txBody>
      </p:sp>
      <p:sp>
        <p:nvSpPr>
          <p:cNvPr id="5" name="Footer Placeholder 4">
            <a:extLst>
              <a:ext uri="{FF2B5EF4-FFF2-40B4-BE49-F238E27FC236}">
                <a16:creationId xmlns:a16="http://schemas.microsoft.com/office/drawing/2014/main" id="{F49DAA25-CFD4-D745-80C7-A0F9F4FE15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D9D8316-C07E-2C4E-945F-6415655AFD0E}"/>
              </a:ext>
            </a:extLst>
          </p:cNvPr>
          <p:cNvSpPr>
            <a:spLocks noGrp="1"/>
          </p:cNvSpPr>
          <p:nvPr>
            <p:ph type="sldNum" sz="quarter" idx="12"/>
          </p:nvPr>
        </p:nvSpPr>
        <p:spPr/>
        <p:txBody>
          <a:bodyPr/>
          <a:lstStyle/>
          <a:p>
            <a:fld id="{1262C379-A1C1-C948-9E47-126B07B53450}" type="slidenum">
              <a:rPr lang="en-US" smtClean="0"/>
              <a:t>‹#›</a:t>
            </a:fld>
            <a:endParaRPr lang="en-US"/>
          </a:p>
        </p:txBody>
      </p:sp>
    </p:spTree>
    <p:extLst>
      <p:ext uri="{BB962C8B-B14F-4D97-AF65-F5344CB8AC3E}">
        <p14:creationId xmlns:p14="http://schemas.microsoft.com/office/powerpoint/2010/main" val="5228971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03C2D7-0CC2-3546-9BBF-7155B81F5AB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634E92C-9A23-6F4C-A3E7-A2204DBAE09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E23E1D40-4B5F-CF4C-8940-6E428F9EF1F6}"/>
              </a:ext>
            </a:extLst>
          </p:cNvPr>
          <p:cNvSpPr>
            <a:spLocks noGrp="1"/>
          </p:cNvSpPr>
          <p:nvPr>
            <p:ph type="dt" sz="half" idx="10"/>
          </p:nvPr>
        </p:nvSpPr>
        <p:spPr/>
        <p:txBody>
          <a:bodyPr/>
          <a:lstStyle/>
          <a:p>
            <a:fld id="{8984DFD4-9496-9349-9F4B-A513C61FBC1B}" type="datetimeFigureOut">
              <a:rPr lang="en-US" smtClean="0"/>
              <a:t>5/24/19</a:t>
            </a:fld>
            <a:endParaRPr lang="en-US"/>
          </a:p>
        </p:txBody>
      </p:sp>
      <p:sp>
        <p:nvSpPr>
          <p:cNvPr id="5" name="Footer Placeholder 4">
            <a:extLst>
              <a:ext uri="{FF2B5EF4-FFF2-40B4-BE49-F238E27FC236}">
                <a16:creationId xmlns:a16="http://schemas.microsoft.com/office/drawing/2014/main" id="{3526CF54-837E-0943-90AF-3DF2EF2762F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6F9E8F-4916-1145-8CBF-3F7757BC4483}"/>
              </a:ext>
            </a:extLst>
          </p:cNvPr>
          <p:cNvSpPr>
            <a:spLocks noGrp="1"/>
          </p:cNvSpPr>
          <p:nvPr>
            <p:ph type="sldNum" sz="quarter" idx="12"/>
          </p:nvPr>
        </p:nvSpPr>
        <p:spPr/>
        <p:txBody>
          <a:bodyPr/>
          <a:lstStyle/>
          <a:p>
            <a:fld id="{1262C379-A1C1-C948-9E47-126B07B53450}" type="slidenum">
              <a:rPr lang="en-US" smtClean="0"/>
              <a:t>‹#›</a:t>
            </a:fld>
            <a:endParaRPr lang="en-US"/>
          </a:p>
        </p:txBody>
      </p:sp>
    </p:spTree>
    <p:extLst>
      <p:ext uri="{BB962C8B-B14F-4D97-AF65-F5344CB8AC3E}">
        <p14:creationId xmlns:p14="http://schemas.microsoft.com/office/powerpoint/2010/main" val="1019068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2B372E-EA42-AD44-8D79-334396C1E47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EEBFC42-910B-9644-95A5-7811EFAB9906}"/>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04B81E3-87D6-6D4E-B076-E9A1966D26BA}"/>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0FF42C4-AE5B-6045-9F90-BE9017221DE4}"/>
              </a:ext>
            </a:extLst>
          </p:cNvPr>
          <p:cNvSpPr>
            <a:spLocks noGrp="1"/>
          </p:cNvSpPr>
          <p:nvPr>
            <p:ph type="dt" sz="half" idx="10"/>
          </p:nvPr>
        </p:nvSpPr>
        <p:spPr/>
        <p:txBody>
          <a:bodyPr/>
          <a:lstStyle/>
          <a:p>
            <a:fld id="{8984DFD4-9496-9349-9F4B-A513C61FBC1B}" type="datetimeFigureOut">
              <a:rPr lang="en-US" smtClean="0"/>
              <a:t>5/24/19</a:t>
            </a:fld>
            <a:endParaRPr lang="en-US"/>
          </a:p>
        </p:txBody>
      </p:sp>
      <p:sp>
        <p:nvSpPr>
          <p:cNvPr id="6" name="Footer Placeholder 5">
            <a:extLst>
              <a:ext uri="{FF2B5EF4-FFF2-40B4-BE49-F238E27FC236}">
                <a16:creationId xmlns:a16="http://schemas.microsoft.com/office/drawing/2014/main" id="{6198DC09-7AD7-6749-9FE9-3F30E47822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F38B738-8E45-EA4D-B05C-B6042E37FC0D}"/>
              </a:ext>
            </a:extLst>
          </p:cNvPr>
          <p:cNvSpPr>
            <a:spLocks noGrp="1"/>
          </p:cNvSpPr>
          <p:nvPr>
            <p:ph type="sldNum" sz="quarter" idx="12"/>
          </p:nvPr>
        </p:nvSpPr>
        <p:spPr/>
        <p:txBody>
          <a:bodyPr/>
          <a:lstStyle/>
          <a:p>
            <a:fld id="{1262C379-A1C1-C948-9E47-126B07B53450}" type="slidenum">
              <a:rPr lang="en-US" smtClean="0"/>
              <a:t>‹#›</a:t>
            </a:fld>
            <a:endParaRPr lang="en-US"/>
          </a:p>
        </p:txBody>
      </p:sp>
    </p:spTree>
    <p:extLst>
      <p:ext uri="{BB962C8B-B14F-4D97-AF65-F5344CB8AC3E}">
        <p14:creationId xmlns:p14="http://schemas.microsoft.com/office/powerpoint/2010/main" val="35399416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50E18B-7E43-614B-A011-14B92AEC12B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C5A9882-4B86-A540-BEB7-500D79D957F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A83572AA-A9E5-6244-86EA-BD331C1C4DA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14E26F2-190E-ED42-9CA9-2674068FD84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07A19BBE-97F5-4C4B-8730-4954BA2696DA}"/>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9893520-D994-B247-891E-5846E6E5CDAE}"/>
              </a:ext>
            </a:extLst>
          </p:cNvPr>
          <p:cNvSpPr>
            <a:spLocks noGrp="1"/>
          </p:cNvSpPr>
          <p:nvPr>
            <p:ph type="dt" sz="half" idx="10"/>
          </p:nvPr>
        </p:nvSpPr>
        <p:spPr/>
        <p:txBody>
          <a:bodyPr/>
          <a:lstStyle/>
          <a:p>
            <a:fld id="{8984DFD4-9496-9349-9F4B-A513C61FBC1B}" type="datetimeFigureOut">
              <a:rPr lang="en-US" smtClean="0"/>
              <a:t>5/24/19</a:t>
            </a:fld>
            <a:endParaRPr lang="en-US"/>
          </a:p>
        </p:txBody>
      </p:sp>
      <p:sp>
        <p:nvSpPr>
          <p:cNvPr id="8" name="Footer Placeholder 7">
            <a:extLst>
              <a:ext uri="{FF2B5EF4-FFF2-40B4-BE49-F238E27FC236}">
                <a16:creationId xmlns:a16="http://schemas.microsoft.com/office/drawing/2014/main" id="{117013EE-EECA-7E4E-AC48-E6BE9EAF832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5112C5D-4929-F74E-9AC4-9D9AA93E39C8}"/>
              </a:ext>
            </a:extLst>
          </p:cNvPr>
          <p:cNvSpPr>
            <a:spLocks noGrp="1"/>
          </p:cNvSpPr>
          <p:nvPr>
            <p:ph type="sldNum" sz="quarter" idx="12"/>
          </p:nvPr>
        </p:nvSpPr>
        <p:spPr/>
        <p:txBody>
          <a:bodyPr/>
          <a:lstStyle/>
          <a:p>
            <a:fld id="{1262C379-A1C1-C948-9E47-126B07B53450}" type="slidenum">
              <a:rPr lang="en-US" smtClean="0"/>
              <a:t>‹#›</a:t>
            </a:fld>
            <a:endParaRPr lang="en-US"/>
          </a:p>
        </p:txBody>
      </p:sp>
    </p:spTree>
    <p:extLst>
      <p:ext uri="{BB962C8B-B14F-4D97-AF65-F5344CB8AC3E}">
        <p14:creationId xmlns:p14="http://schemas.microsoft.com/office/powerpoint/2010/main" val="30435272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959972-06C0-6941-9DFA-0E25783865C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6CD7131-3D73-6642-8019-1540E202847F}"/>
              </a:ext>
            </a:extLst>
          </p:cNvPr>
          <p:cNvSpPr>
            <a:spLocks noGrp="1"/>
          </p:cNvSpPr>
          <p:nvPr>
            <p:ph type="dt" sz="half" idx="10"/>
          </p:nvPr>
        </p:nvSpPr>
        <p:spPr/>
        <p:txBody>
          <a:bodyPr/>
          <a:lstStyle/>
          <a:p>
            <a:fld id="{8984DFD4-9496-9349-9F4B-A513C61FBC1B}" type="datetimeFigureOut">
              <a:rPr lang="en-US" smtClean="0"/>
              <a:t>5/24/19</a:t>
            </a:fld>
            <a:endParaRPr lang="en-US"/>
          </a:p>
        </p:txBody>
      </p:sp>
      <p:sp>
        <p:nvSpPr>
          <p:cNvPr id="4" name="Footer Placeholder 3">
            <a:extLst>
              <a:ext uri="{FF2B5EF4-FFF2-40B4-BE49-F238E27FC236}">
                <a16:creationId xmlns:a16="http://schemas.microsoft.com/office/drawing/2014/main" id="{CBBB141F-7C2E-B444-9CC9-0F2E1D51093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0EA5687-4586-6F4E-9925-39A88F74677B}"/>
              </a:ext>
            </a:extLst>
          </p:cNvPr>
          <p:cNvSpPr>
            <a:spLocks noGrp="1"/>
          </p:cNvSpPr>
          <p:nvPr>
            <p:ph type="sldNum" sz="quarter" idx="12"/>
          </p:nvPr>
        </p:nvSpPr>
        <p:spPr/>
        <p:txBody>
          <a:bodyPr/>
          <a:lstStyle/>
          <a:p>
            <a:fld id="{1262C379-A1C1-C948-9E47-126B07B53450}" type="slidenum">
              <a:rPr lang="en-US" smtClean="0"/>
              <a:t>‹#›</a:t>
            </a:fld>
            <a:endParaRPr lang="en-US"/>
          </a:p>
        </p:txBody>
      </p:sp>
    </p:spTree>
    <p:extLst>
      <p:ext uri="{BB962C8B-B14F-4D97-AF65-F5344CB8AC3E}">
        <p14:creationId xmlns:p14="http://schemas.microsoft.com/office/powerpoint/2010/main" val="25875189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CC31AE4-A5B2-F646-BD93-1041664BC216}"/>
              </a:ext>
            </a:extLst>
          </p:cNvPr>
          <p:cNvSpPr>
            <a:spLocks noGrp="1"/>
          </p:cNvSpPr>
          <p:nvPr>
            <p:ph type="dt" sz="half" idx="10"/>
          </p:nvPr>
        </p:nvSpPr>
        <p:spPr/>
        <p:txBody>
          <a:bodyPr/>
          <a:lstStyle/>
          <a:p>
            <a:fld id="{8984DFD4-9496-9349-9F4B-A513C61FBC1B}" type="datetimeFigureOut">
              <a:rPr lang="en-US" smtClean="0"/>
              <a:t>5/24/19</a:t>
            </a:fld>
            <a:endParaRPr lang="en-US"/>
          </a:p>
        </p:txBody>
      </p:sp>
      <p:sp>
        <p:nvSpPr>
          <p:cNvPr id="3" name="Footer Placeholder 2">
            <a:extLst>
              <a:ext uri="{FF2B5EF4-FFF2-40B4-BE49-F238E27FC236}">
                <a16:creationId xmlns:a16="http://schemas.microsoft.com/office/drawing/2014/main" id="{C84C63E2-DA39-AA42-BA7C-7A27DF1780C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7C728D9-9ADC-D144-810D-7C6D40E14CBB}"/>
              </a:ext>
            </a:extLst>
          </p:cNvPr>
          <p:cNvSpPr>
            <a:spLocks noGrp="1"/>
          </p:cNvSpPr>
          <p:nvPr>
            <p:ph type="sldNum" sz="quarter" idx="12"/>
          </p:nvPr>
        </p:nvSpPr>
        <p:spPr/>
        <p:txBody>
          <a:bodyPr/>
          <a:lstStyle/>
          <a:p>
            <a:fld id="{1262C379-A1C1-C948-9E47-126B07B53450}" type="slidenum">
              <a:rPr lang="en-US" smtClean="0"/>
              <a:t>‹#›</a:t>
            </a:fld>
            <a:endParaRPr lang="en-US"/>
          </a:p>
        </p:txBody>
      </p:sp>
    </p:spTree>
    <p:extLst>
      <p:ext uri="{BB962C8B-B14F-4D97-AF65-F5344CB8AC3E}">
        <p14:creationId xmlns:p14="http://schemas.microsoft.com/office/powerpoint/2010/main" val="29061797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C11DC1-7446-E04C-B1B3-C7DE1F62162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EC5F4F-0DA3-8948-9182-82A57C7D9A5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6CB4436-766C-CD4B-96B0-6BA9997A8A3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EBEC5A1-1ECC-B349-853E-A210CDCEB99C}"/>
              </a:ext>
            </a:extLst>
          </p:cNvPr>
          <p:cNvSpPr>
            <a:spLocks noGrp="1"/>
          </p:cNvSpPr>
          <p:nvPr>
            <p:ph type="dt" sz="half" idx="10"/>
          </p:nvPr>
        </p:nvSpPr>
        <p:spPr/>
        <p:txBody>
          <a:bodyPr/>
          <a:lstStyle/>
          <a:p>
            <a:fld id="{8984DFD4-9496-9349-9F4B-A513C61FBC1B}" type="datetimeFigureOut">
              <a:rPr lang="en-US" smtClean="0"/>
              <a:t>5/24/19</a:t>
            </a:fld>
            <a:endParaRPr lang="en-US"/>
          </a:p>
        </p:txBody>
      </p:sp>
      <p:sp>
        <p:nvSpPr>
          <p:cNvPr id="6" name="Footer Placeholder 5">
            <a:extLst>
              <a:ext uri="{FF2B5EF4-FFF2-40B4-BE49-F238E27FC236}">
                <a16:creationId xmlns:a16="http://schemas.microsoft.com/office/drawing/2014/main" id="{5E8EF861-9753-394D-9B3D-560BB9A8E57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48F0B59-4085-2C47-8007-05F363F5765C}"/>
              </a:ext>
            </a:extLst>
          </p:cNvPr>
          <p:cNvSpPr>
            <a:spLocks noGrp="1"/>
          </p:cNvSpPr>
          <p:nvPr>
            <p:ph type="sldNum" sz="quarter" idx="12"/>
          </p:nvPr>
        </p:nvSpPr>
        <p:spPr/>
        <p:txBody>
          <a:bodyPr/>
          <a:lstStyle/>
          <a:p>
            <a:fld id="{1262C379-A1C1-C948-9E47-126B07B53450}" type="slidenum">
              <a:rPr lang="en-US" smtClean="0"/>
              <a:t>‹#›</a:t>
            </a:fld>
            <a:endParaRPr lang="en-US"/>
          </a:p>
        </p:txBody>
      </p:sp>
    </p:spTree>
    <p:extLst>
      <p:ext uri="{BB962C8B-B14F-4D97-AF65-F5344CB8AC3E}">
        <p14:creationId xmlns:p14="http://schemas.microsoft.com/office/powerpoint/2010/main" val="16123766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17DC94-BEF0-2448-8AAC-3B0180C2CCB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4B458BF-A669-9849-A7C7-FD05697DFBD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4FB2286-A757-7A4F-8E6C-5E9C61CB032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01C3702-3B84-3643-B2E1-3933BF0FD190}"/>
              </a:ext>
            </a:extLst>
          </p:cNvPr>
          <p:cNvSpPr>
            <a:spLocks noGrp="1"/>
          </p:cNvSpPr>
          <p:nvPr>
            <p:ph type="dt" sz="half" idx="10"/>
          </p:nvPr>
        </p:nvSpPr>
        <p:spPr/>
        <p:txBody>
          <a:bodyPr/>
          <a:lstStyle/>
          <a:p>
            <a:fld id="{8984DFD4-9496-9349-9F4B-A513C61FBC1B}" type="datetimeFigureOut">
              <a:rPr lang="en-US" smtClean="0"/>
              <a:t>5/24/19</a:t>
            </a:fld>
            <a:endParaRPr lang="en-US"/>
          </a:p>
        </p:txBody>
      </p:sp>
      <p:sp>
        <p:nvSpPr>
          <p:cNvPr id="6" name="Footer Placeholder 5">
            <a:extLst>
              <a:ext uri="{FF2B5EF4-FFF2-40B4-BE49-F238E27FC236}">
                <a16:creationId xmlns:a16="http://schemas.microsoft.com/office/drawing/2014/main" id="{83484952-1A4F-8245-8104-DD1700C3C19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8C2767E-D7AF-B84B-8A4A-95118E0E8BC6}"/>
              </a:ext>
            </a:extLst>
          </p:cNvPr>
          <p:cNvSpPr>
            <a:spLocks noGrp="1"/>
          </p:cNvSpPr>
          <p:nvPr>
            <p:ph type="sldNum" sz="quarter" idx="12"/>
          </p:nvPr>
        </p:nvSpPr>
        <p:spPr/>
        <p:txBody>
          <a:bodyPr/>
          <a:lstStyle/>
          <a:p>
            <a:fld id="{1262C379-A1C1-C948-9E47-126B07B53450}" type="slidenum">
              <a:rPr lang="en-US" smtClean="0"/>
              <a:t>‹#›</a:t>
            </a:fld>
            <a:endParaRPr lang="en-US"/>
          </a:p>
        </p:txBody>
      </p:sp>
    </p:spTree>
    <p:extLst>
      <p:ext uri="{BB962C8B-B14F-4D97-AF65-F5344CB8AC3E}">
        <p14:creationId xmlns:p14="http://schemas.microsoft.com/office/powerpoint/2010/main" val="9904889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8A311A-CE5B-A046-8CE1-B1C7F9E838D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7342D6F-94E1-E34A-B66A-47E1EBC7EB8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F36C63C-E01F-D749-B1B3-1A5F1635E40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84DFD4-9496-9349-9F4B-A513C61FBC1B}" type="datetimeFigureOut">
              <a:rPr lang="en-US" smtClean="0"/>
              <a:t>5/24/19</a:t>
            </a:fld>
            <a:endParaRPr lang="en-US"/>
          </a:p>
        </p:txBody>
      </p:sp>
      <p:sp>
        <p:nvSpPr>
          <p:cNvPr id="5" name="Footer Placeholder 4">
            <a:extLst>
              <a:ext uri="{FF2B5EF4-FFF2-40B4-BE49-F238E27FC236}">
                <a16:creationId xmlns:a16="http://schemas.microsoft.com/office/drawing/2014/main" id="{4A24B4D8-C914-CC44-98DE-9C7AEF951BD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B49A565-7551-2148-A5B0-ED435FCCE5C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62C379-A1C1-C948-9E47-126B07B53450}" type="slidenum">
              <a:rPr lang="en-US" smtClean="0"/>
              <a:t>‹#›</a:t>
            </a:fld>
            <a:endParaRPr lang="en-US"/>
          </a:p>
        </p:txBody>
      </p:sp>
    </p:spTree>
    <p:extLst>
      <p:ext uri="{BB962C8B-B14F-4D97-AF65-F5344CB8AC3E}">
        <p14:creationId xmlns:p14="http://schemas.microsoft.com/office/powerpoint/2010/main" val="15183752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1.tiff"/><Relationship Id="rId4" Type="http://schemas.openxmlformats.org/officeDocument/2006/relationships/image" Target="../media/image2.tiff"/></Relationships>
</file>

<file path=ppt/slides/_rels/slide15.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1.tiff"/><Relationship Id="rId4" Type="http://schemas.openxmlformats.org/officeDocument/2006/relationships/image" Target="../media/image4.tiff"/></Relationships>
</file>

<file path=ppt/slides/_rels/slide16.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1.tiff"/><Relationship Id="rId4" Type="http://schemas.openxmlformats.org/officeDocument/2006/relationships/image" Target="../media/image6.tiff"/></Relationships>
</file>

<file path=ppt/slides/_rels/slide17.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1.tiff"/><Relationship Id="rId4" Type="http://schemas.openxmlformats.org/officeDocument/2006/relationships/image" Target="../media/image8.tiff"/></Relationships>
</file>

<file path=ppt/slides/_rels/slide18.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1.tiff"/><Relationship Id="rId4" Type="http://schemas.openxmlformats.org/officeDocument/2006/relationships/image" Target="../media/image10.tiff"/></Relationships>
</file>

<file path=ppt/slides/_rels/slide19.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8.tif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3.tiff"/><Relationship Id="rId5" Type="http://schemas.openxmlformats.org/officeDocument/2006/relationships/image" Target="../media/image12.tiff"/><Relationship Id="rId4" Type="http://schemas.openxmlformats.org/officeDocument/2006/relationships/image" Target="../media/image8.tif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5.tiff"/></Relationships>
</file>

<file path=ppt/slides/_rels/slide31.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image" Target="../media/image14.tiff"/><Relationship Id="rId1" Type="http://schemas.openxmlformats.org/officeDocument/2006/relationships/slideLayout" Target="../slideLayouts/slideLayout2.xml"/><Relationship Id="rId4" Type="http://schemas.openxmlformats.org/officeDocument/2006/relationships/image" Target="../media/image16.tiff"/></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tiff"/></Relationships>
</file>

<file path=ppt/slides/_rels/slide6.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tiff"/></Relationships>
</file>

<file path=ppt/slides/_rels/slide7.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6.tiff"/></Relationships>
</file>

<file path=ppt/slides/_rels/slide8.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8.tiff"/></Relationships>
</file>

<file path=ppt/slides/_rels/slide9.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0.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DAB9C-1582-CC42-8860-F24681CC66E8}"/>
              </a:ext>
            </a:extLst>
          </p:cNvPr>
          <p:cNvSpPr>
            <a:spLocks noGrp="1"/>
          </p:cNvSpPr>
          <p:nvPr>
            <p:ph type="ctrTitle"/>
          </p:nvPr>
        </p:nvSpPr>
        <p:spPr/>
        <p:txBody>
          <a:bodyPr/>
          <a:lstStyle/>
          <a:p>
            <a:r>
              <a:rPr lang="en-US" b="1" dirty="0"/>
              <a:t>Introducing Argument</a:t>
            </a:r>
          </a:p>
        </p:txBody>
      </p:sp>
      <p:sp>
        <p:nvSpPr>
          <p:cNvPr id="3" name="Subtitle 2">
            <a:extLst>
              <a:ext uri="{FF2B5EF4-FFF2-40B4-BE49-F238E27FC236}">
                <a16:creationId xmlns:a16="http://schemas.microsoft.com/office/drawing/2014/main" id="{FE5766A9-3ABD-CA4F-878F-1950B008DFB4}"/>
              </a:ext>
            </a:extLst>
          </p:cNvPr>
          <p:cNvSpPr>
            <a:spLocks noGrp="1"/>
          </p:cNvSpPr>
          <p:nvPr>
            <p:ph type="subTitle" idx="1"/>
          </p:nvPr>
        </p:nvSpPr>
        <p:spPr/>
        <p:txBody>
          <a:bodyPr/>
          <a:lstStyle/>
          <a:p>
            <a:r>
              <a:rPr lang="en-US" dirty="0"/>
              <a:t>[Part One]</a:t>
            </a:r>
          </a:p>
        </p:txBody>
      </p:sp>
    </p:spTree>
    <p:extLst>
      <p:ext uri="{BB962C8B-B14F-4D97-AF65-F5344CB8AC3E}">
        <p14:creationId xmlns:p14="http://schemas.microsoft.com/office/powerpoint/2010/main" val="36728827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2A5B9-6937-774A-95CD-A948D3213CAB}"/>
              </a:ext>
            </a:extLst>
          </p:cNvPr>
          <p:cNvSpPr>
            <a:spLocks noGrp="1"/>
          </p:cNvSpPr>
          <p:nvPr>
            <p:ph type="title"/>
          </p:nvPr>
        </p:nvSpPr>
        <p:spPr>
          <a:xfrm>
            <a:off x="838200" y="2482683"/>
            <a:ext cx="10515600" cy="1325563"/>
          </a:xfrm>
        </p:spPr>
        <p:txBody>
          <a:bodyPr/>
          <a:lstStyle/>
          <a:p>
            <a:pPr algn="ctr"/>
            <a:r>
              <a:rPr lang="en-US" b="1" dirty="0">
                <a:solidFill>
                  <a:schemeClr val="bg1"/>
                </a:solidFill>
              </a:rPr>
              <a:t>What makes an argument “an argument”…?</a:t>
            </a:r>
          </a:p>
        </p:txBody>
      </p:sp>
    </p:spTree>
    <p:extLst>
      <p:ext uri="{BB962C8B-B14F-4D97-AF65-F5344CB8AC3E}">
        <p14:creationId xmlns:p14="http://schemas.microsoft.com/office/powerpoint/2010/main" val="7753699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2A5B9-6937-774A-95CD-A948D3213CAB}"/>
              </a:ext>
            </a:extLst>
          </p:cNvPr>
          <p:cNvSpPr>
            <a:spLocks noGrp="1"/>
          </p:cNvSpPr>
          <p:nvPr>
            <p:ph type="title"/>
          </p:nvPr>
        </p:nvSpPr>
        <p:spPr>
          <a:xfrm>
            <a:off x="910390" y="677946"/>
            <a:ext cx="10515600" cy="1325563"/>
          </a:xfrm>
        </p:spPr>
        <p:txBody>
          <a:bodyPr/>
          <a:lstStyle/>
          <a:p>
            <a:r>
              <a:rPr lang="en-US" b="1" dirty="0">
                <a:solidFill>
                  <a:schemeClr val="bg1"/>
                </a:solidFill>
              </a:rPr>
              <a:t>An argument is the “point” that a “speaker” is trying to make.</a:t>
            </a:r>
          </a:p>
        </p:txBody>
      </p:sp>
      <p:sp>
        <p:nvSpPr>
          <p:cNvPr id="3" name="Title 1">
            <a:extLst>
              <a:ext uri="{FF2B5EF4-FFF2-40B4-BE49-F238E27FC236}">
                <a16:creationId xmlns:a16="http://schemas.microsoft.com/office/drawing/2014/main" id="{33A632CD-BB99-BA4F-B524-2C985041E145}"/>
              </a:ext>
            </a:extLst>
          </p:cNvPr>
          <p:cNvSpPr txBox="1">
            <a:spLocks/>
          </p:cNvSpPr>
          <p:nvPr/>
        </p:nvSpPr>
        <p:spPr>
          <a:xfrm>
            <a:off x="910390" y="2298202"/>
            <a:ext cx="10515600" cy="4138697"/>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342900" indent="-342900">
              <a:buFont typeface="Arial" panose="020B0604020202020204" pitchFamily="34" charset="0"/>
              <a:buChar char="•"/>
            </a:pPr>
            <a:r>
              <a:rPr lang="en-US" sz="2400" b="1" dirty="0">
                <a:solidFill>
                  <a:schemeClr val="bg1"/>
                </a:solidFill>
              </a:rPr>
              <a:t>Arguments are generally considered effective if they are persuasive</a:t>
            </a:r>
          </a:p>
          <a:p>
            <a:r>
              <a:rPr lang="en-US" sz="2400" b="1" dirty="0">
                <a:solidFill>
                  <a:schemeClr val="bg1"/>
                </a:solidFill>
              </a:rPr>
              <a:t>		- Just because it isn’t persuasive doesn’t mean it isn’t an argument…</a:t>
            </a:r>
          </a:p>
          <a:p>
            <a:r>
              <a:rPr lang="en-US" sz="2400" b="1" dirty="0">
                <a:solidFill>
                  <a:schemeClr val="bg1"/>
                </a:solidFill>
              </a:rPr>
              <a:t>		- Not everything is persuasive to everyone… We’re all different!</a:t>
            </a:r>
          </a:p>
          <a:p>
            <a:endParaRPr lang="en-US" sz="2400" b="1" dirty="0">
              <a:solidFill>
                <a:schemeClr val="bg1"/>
              </a:solidFill>
            </a:endParaRPr>
          </a:p>
          <a:p>
            <a:pPr marL="342900" indent="-342900">
              <a:buFont typeface="Arial" panose="020B0604020202020204" pitchFamily="34" charset="0"/>
              <a:buChar char="•"/>
            </a:pPr>
            <a:r>
              <a:rPr lang="en-US" sz="2400" b="1" dirty="0">
                <a:solidFill>
                  <a:schemeClr val="bg1"/>
                </a:solidFill>
              </a:rPr>
              <a:t>The “speaker” is the person delivering the argument</a:t>
            </a:r>
          </a:p>
          <a:p>
            <a:r>
              <a:rPr lang="en-US" sz="2400" b="1" dirty="0">
                <a:solidFill>
                  <a:schemeClr val="bg1"/>
                </a:solidFill>
              </a:rPr>
              <a:t> 	 	- Sometimes, the speaker is the person delivering a speech… other 			   times, it’s an author, a writer, a character in a story or a film…</a:t>
            </a:r>
          </a:p>
          <a:p>
            <a:endParaRPr lang="en-US" sz="2400" b="1" dirty="0">
              <a:solidFill>
                <a:schemeClr val="bg1"/>
              </a:solidFill>
            </a:endParaRPr>
          </a:p>
          <a:p>
            <a:pPr marL="342900" indent="-342900">
              <a:buFont typeface="Arial" panose="020B0604020202020204" pitchFamily="34" charset="0"/>
              <a:buChar char="•"/>
            </a:pPr>
            <a:r>
              <a:rPr lang="en-US" sz="2400" b="1" dirty="0">
                <a:solidFill>
                  <a:schemeClr val="bg1"/>
                </a:solidFill>
              </a:rPr>
              <a:t>Arguments come in all shapes and sizes.  </a:t>
            </a:r>
          </a:p>
          <a:p>
            <a:r>
              <a:rPr lang="en-US" sz="2400" b="1" dirty="0">
                <a:solidFill>
                  <a:schemeClr val="bg1"/>
                </a:solidFill>
              </a:rPr>
              <a:t>		- Sometimes they’re written.  Sometimes they’re spoken.  				  Sometimes, they’re entirely visual -- like ads, photos, and artwork.</a:t>
            </a:r>
          </a:p>
          <a:p>
            <a:endParaRPr lang="en-US" sz="2400" b="1" dirty="0">
              <a:solidFill>
                <a:schemeClr val="bg1"/>
              </a:solidFill>
            </a:endParaRPr>
          </a:p>
        </p:txBody>
      </p:sp>
    </p:spTree>
    <p:extLst>
      <p:ext uri="{BB962C8B-B14F-4D97-AF65-F5344CB8AC3E}">
        <p14:creationId xmlns:p14="http://schemas.microsoft.com/office/powerpoint/2010/main" val="12563340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2A5B9-6937-774A-95CD-A948D3213CAB}"/>
              </a:ext>
            </a:extLst>
          </p:cNvPr>
          <p:cNvSpPr>
            <a:spLocks noGrp="1"/>
          </p:cNvSpPr>
          <p:nvPr>
            <p:ph type="title"/>
          </p:nvPr>
        </p:nvSpPr>
        <p:spPr>
          <a:xfrm>
            <a:off x="838200" y="2482683"/>
            <a:ext cx="10515600" cy="1325563"/>
          </a:xfrm>
        </p:spPr>
        <p:txBody>
          <a:bodyPr/>
          <a:lstStyle/>
          <a:p>
            <a:pPr algn="ctr"/>
            <a:r>
              <a:rPr lang="en-US" b="1" dirty="0">
                <a:solidFill>
                  <a:schemeClr val="bg1"/>
                </a:solidFill>
              </a:rPr>
              <a:t>Every argument has a </a:t>
            </a:r>
            <a:r>
              <a:rPr lang="en-US" dirty="0">
                <a:solidFill>
                  <a:schemeClr val="bg1"/>
                </a:solidFill>
              </a:rPr>
              <a:t>speaker, </a:t>
            </a:r>
            <a:r>
              <a:rPr lang="en-US" b="1" dirty="0">
                <a:solidFill>
                  <a:schemeClr val="bg1"/>
                </a:solidFill>
              </a:rPr>
              <a:t>an </a:t>
            </a:r>
            <a:r>
              <a:rPr lang="en-US" dirty="0">
                <a:solidFill>
                  <a:schemeClr val="bg1"/>
                </a:solidFill>
              </a:rPr>
              <a:t>audience, </a:t>
            </a:r>
            <a:br>
              <a:rPr lang="en-US" b="1" dirty="0">
                <a:solidFill>
                  <a:schemeClr val="bg1"/>
                </a:solidFill>
              </a:rPr>
            </a:br>
            <a:r>
              <a:rPr lang="en-US" b="1" dirty="0">
                <a:solidFill>
                  <a:schemeClr val="bg1"/>
                </a:solidFill>
              </a:rPr>
              <a:t>a </a:t>
            </a:r>
            <a:r>
              <a:rPr lang="en-US" dirty="0">
                <a:solidFill>
                  <a:schemeClr val="bg1"/>
                </a:solidFill>
              </a:rPr>
              <a:t>message, </a:t>
            </a:r>
            <a:r>
              <a:rPr lang="en-US" b="1" dirty="0">
                <a:solidFill>
                  <a:schemeClr val="bg1"/>
                </a:solidFill>
              </a:rPr>
              <a:t>and an </a:t>
            </a:r>
            <a:r>
              <a:rPr lang="en-US" u="sng" dirty="0">
                <a:solidFill>
                  <a:schemeClr val="bg1"/>
                </a:solidFill>
              </a:rPr>
              <a:t>intended purpose</a:t>
            </a:r>
            <a:r>
              <a:rPr lang="en-US" dirty="0">
                <a:solidFill>
                  <a:schemeClr val="bg1"/>
                </a:solidFill>
              </a:rPr>
              <a:t>.</a:t>
            </a:r>
            <a:endParaRPr lang="en-US" b="1" dirty="0">
              <a:solidFill>
                <a:schemeClr val="bg1"/>
              </a:solidFill>
            </a:endParaRPr>
          </a:p>
        </p:txBody>
      </p:sp>
    </p:spTree>
    <p:extLst>
      <p:ext uri="{BB962C8B-B14F-4D97-AF65-F5344CB8AC3E}">
        <p14:creationId xmlns:p14="http://schemas.microsoft.com/office/powerpoint/2010/main" val="34988747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5241A9-1AFA-EF40-8BD6-6FF9D516FCDC}"/>
              </a:ext>
            </a:extLst>
          </p:cNvPr>
          <p:cNvSpPr>
            <a:spLocks noGrp="1"/>
          </p:cNvSpPr>
          <p:nvPr>
            <p:ph type="title"/>
          </p:nvPr>
        </p:nvSpPr>
        <p:spPr/>
        <p:txBody>
          <a:bodyPr/>
          <a:lstStyle/>
          <a:p>
            <a:r>
              <a:rPr lang="en-US" b="1" dirty="0"/>
              <a:t>The Rhetorical Triangle</a:t>
            </a:r>
          </a:p>
        </p:txBody>
      </p:sp>
      <p:sp>
        <p:nvSpPr>
          <p:cNvPr id="5" name="Triangle 4">
            <a:extLst>
              <a:ext uri="{FF2B5EF4-FFF2-40B4-BE49-F238E27FC236}">
                <a16:creationId xmlns:a16="http://schemas.microsoft.com/office/drawing/2014/main" id="{58C3B26F-1057-8440-B805-E522C8A694EF}"/>
              </a:ext>
            </a:extLst>
          </p:cNvPr>
          <p:cNvSpPr/>
          <p:nvPr/>
        </p:nvSpPr>
        <p:spPr>
          <a:xfrm>
            <a:off x="3904808" y="2141621"/>
            <a:ext cx="4382383" cy="377791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77F0DC22-E1CA-C843-802F-114490A226E1}"/>
              </a:ext>
            </a:extLst>
          </p:cNvPr>
          <p:cNvSpPr txBox="1"/>
          <p:nvPr/>
        </p:nvSpPr>
        <p:spPr>
          <a:xfrm>
            <a:off x="5622087" y="1772289"/>
            <a:ext cx="947824" cy="369332"/>
          </a:xfrm>
          <a:prstGeom prst="rect">
            <a:avLst/>
          </a:prstGeom>
          <a:noFill/>
        </p:spPr>
        <p:txBody>
          <a:bodyPr wrap="none" rtlCol="0">
            <a:spAutoFit/>
          </a:bodyPr>
          <a:lstStyle/>
          <a:p>
            <a:r>
              <a:rPr lang="en-US" b="1" dirty="0"/>
              <a:t>Speaker</a:t>
            </a:r>
          </a:p>
        </p:txBody>
      </p:sp>
      <p:sp>
        <p:nvSpPr>
          <p:cNvPr id="7" name="TextBox 6">
            <a:extLst>
              <a:ext uri="{FF2B5EF4-FFF2-40B4-BE49-F238E27FC236}">
                <a16:creationId xmlns:a16="http://schemas.microsoft.com/office/drawing/2014/main" id="{D190AE3B-230E-D845-8242-B6F41C2214FF}"/>
              </a:ext>
            </a:extLst>
          </p:cNvPr>
          <p:cNvSpPr txBox="1"/>
          <p:nvPr/>
        </p:nvSpPr>
        <p:spPr>
          <a:xfrm>
            <a:off x="3116178" y="5919537"/>
            <a:ext cx="1077539" cy="369332"/>
          </a:xfrm>
          <a:prstGeom prst="rect">
            <a:avLst/>
          </a:prstGeom>
          <a:noFill/>
        </p:spPr>
        <p:txBody>
          <a:bodyPr wrap="none" rtlCol="0">
            <a:spAutoFit/>
          </a:bodyPr>
          <a:lstStyle/>
          <a:p>
            <a:r>
              <a:rPr lang="en-US" b="1" dirty="0"/>
              <a:t>Audience</a:t>
            </a:r>
          </a:p>
        </p:txBody>
      </p:sp>
      <p:sp>
        <p:nvSpPr>
          <p:cNvPr id="8" name="TextBox 7">
            <a:extLst>
              <a:ext uri="{FF2B5EF4-FFF2-40B4-BE49-F238E27FC236}">
                <a16:creationId xmlns:a16="http://schemas.microsoft.com/office/drawing/2014/main" id="{18186E9E-6EF8-2446-AC30-E83BB80AF7CB}"/>
              </a:ext>
            </a:extLst>
          </p:cNvPr>
          <p:cNvSpPr txBox="1"/>
          <p:nvPr/>
        </p:nvSpPr>
        <p:spPr>
          <a:xfrm>
            <a:off x="7776923" y="5919537"/>
            <a:ext cx="1020536" cy="369332"/>
          </a:xfrm>
          <a:prstGeom prst="rect">
            <a:avLst/>
          </a:prstGeom>
          <a:noFill/>
        </p:spPr>
        <p:txBody>
          <a:bodyPr wrap="none" rtlCol="0">
            <a:spAutoFit/>
          </a:bodyPr>
          <a:lstStyle/>
          <a:p>
            <a:r>
              <a:rPr lang="en-US" b="1" dirty="0"/>
              <a:t>Message</a:t>
            </a:r>
          </a:p>
        </p:txBody>
      </p:sp>
      <p:sp>
        <p:nvSpPr>
          <p:cNvPr id="9" name="TextBox 8">
            <a:extLst>
              <a:ext uri="{FF2B5EF4-FFF2-40B4-BE49-F238E27FC236}">
                <a16:creationId xmlns:a16="http://schemas.microsoft.com/office/drawing/2014/main" id="{3B3231FD-2F97-2244-B47D-7F4FBBC585DC}"/>
              </a:ext>
            </a:extLst>
          </p:cNvPr>
          <p:cNvSpPr txBox="1"/>
          <p:nvPr/>
        </p:nvSpPr>
        <p:spPr>
          <a:xfrm>
            <a:off x="5622087" y="4126830"/>
            <a:ext cx="966931" cy="369332"/>
          </a:xfrm>
          <a:prstGeom prst="rect">
            <a:avLst/>
          </a:prstGeom>
          <a:noFill/>
        </p:spPr>
        <p:txBody>
          <a:bodyPr wrap="none" rtlCol="0">
            <a:spAutoFit/>
          </a:bodyPr>
          <a:lstStyle/>
          <a:p>
            <a:r>
              <a:rPr lang="en-US" b="1" dirty="0">
                <a:solidFill>
                  <a:schemeClr val="bg1"/>
                </a:solidFill>
              </a:rPr>
              <a:t>Purpose</a:t>
            </a:r>
          </a:p>
        </p:txBody>
      </p:sp>
    </p:spTree>
    <p:extLst>
      <p:ext uri="{BB962C8B-B14F-4D97-AF65-F5344CB8AC3E}">
        <p14:creationId xmlns:p14="http://schemas.microsoft.com/office/powerpoint/2010/main" val="11486428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5241A9-1AFA-EF40-8BD6-6FF9D516FCDC}"/>
              </a:ext>
            </a:extLst>
          </p:cNvPr>
          <p:cNvSpPr>
            <a:spLocks noGrp="1"/>
          </p:cNvSpPr>
          <p:nvPr>
            <p:ph type="title"/>
          </p:nvPr>
        </p:nvSpPr>
        <p:spPr/>
        <p:txBody>
          <a:bodyPr/>
          <a:lstStyle/>
          <a:p>
            <a:r>
              <a:rPr lang="en-US" b="1" dirty="0"/>
              <a:t>The Rhetorical Triangle</a:t>
            </a:r>
          </a:p>
        </p:txBody>
      </p:sp>
      <p:sp>
        <p:nvSpPr>
          <p:cNvPr id="5" name="Triangle 4">
            <a:extLst>
              <a:ext uri="{FF2B5EF4-FFF2-40B4-BE49-F238E27FC236}">
                <a16:creationId xmlns:a16="http://schemas.microsoft.com/office/drawing/2014/main" id="{58C3B26F-1057-8440-B805-E522C8A694EF}"/>
              </a:ext>
            </a:extLst>
          </p:cNvPr>
          <p:cNvSpPr/>
          <p:nvPr/>
        </p:nvSpPr>
        <p:spPr>
          <a:xfrm>
            <a:off x="3904808" y="2141621"/>
            <a:ext cx="4382383" cy="377791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77F0DC22-E1CA-C843-802F-114490A226E1}"/>
              </a:ext>
            </a:extLst>
          </p:cNvPr>
          <p:cNvSpPr txBox="1"/>
          <p:nvPr/>
        </p:nvSpPr>
        <p:spPr>
          <a:xfrm>
            <a:off x="5622087" y="1772289"/>
            <a:ext cx="947824" cy="369332"/>
          </a:xfrm>
          <a:prstGeom prst="rect">
            <a:avLst/>
          </a:prstGeom>
          <a:noFill/>
        </p:spPr>
        <p:txBody>
          <a:bodyPr wrap="none" rtlCol="0">
            <a:spAutoFit/>
          </a:bodyPr>
          <a:lstStyle/>
          <a:p>
            <a:r>
              <a:rPr lang="en-US" b="1" dirty="0"/>
              <a:t>Speaker</a:t>
            </a:r>
          </a:p>
        </p:txBody>
      </p:sp>
      <p:sp>
        <p:nvSpPr>
          <p:cNvPr id="7" name="TextBox 6">
            <a:extLst>
              <a:ext uri="{FF2B5EF4-FFF2-40B4-BE49-F238E27FC236}">
                <a16:creationId xmlns:a16="http://schemas.microsoft.com/office/drawing/2014/main" id="{D190AE3B-230E-D845-8242-B6F41C2214FF}"/>
              </a:ext>
            </a:extLst>
          </p:cNvPr>
          <p:cNvSpPr txBox="1"/>
          <p:nvPr/>
        </p:nvSpPr>
        <p:spPr>
          <a:xfrm>
            <a:off x="3116178" y="5919537"/>
            <a:ext cx="1077539" cy="369332"/>
          </a:xfrm>
          <a:prstGeom prst="rect">
            <a:avLst/>
          </a:prstGeom>
          <a:noFill/>
        </p:spPr>
        <p:txBody>
          <a:bodyPr wrap="none" rtlCol="0">
            <a:spAutoFit/>
          </a:bodyPr>
          <a:lstStyle/>
          <a:p>
            <a:r>
              <a:rPr lang="en-US" b="1" dirty="0"/>
              <a:t>Audience</a:t>
            </a:r>
          </a:p>
        </p:txBody>
      </p:sp>
      <p:sp>
        <p:nvSpPr>
          <p:cNvPr id="8" name="TextBox 7">
            <a:extLst>
              <a:ext uri="{FF2B5EF4-FFF2-40B4-BE49-F238E27FC236}">
                <a16:creationId xmlns:a16="http://schemas.microsoft.com/office/drawing/2014/main" id="{18186E9E-6EF8-2446-AC30-E83BB80AF7CB}"/>
              </a:ext>
            </a:extLst>
          </p:cNvPr>
          <p:cNvSpPr txBox="1"/>
          <p:nvPr/>
        </p:nvSpPr>
        <p:spPr>
          <a:xfrm>
            <a:off x="7776923" y="5919537"/>
            <a:ext cx="1020536" cy="369332"/>
          </a:xfrm>
          <a:prstGeom prst="rect">
            <a:avLst/>
          </a:prstGeom>
          <a:noFill/>
        </p:spPr>
        <p:txBody>
          <a:bodyPr wrap="none" rtlCol="0">
            <a:spAutoFit/>
          </a:bodyPr>
          <a:lstStyle/>
          <a:p>
            <a:r>
              <a:rPr lang="en-US" b="1" dirty="0"/>
              <a:t>Message</a:t>
            </a:r>
          </a:p>
        </p:txBody>
      </p:sp>
      <p:sp>
        <p:nvSpPr>
          <p:cNvPr id="9" name="TextBox 8">
            <a:extLst>
              <a:ext uri="{FF2B5EF4-FFF2-40B4-BE49-F238E27FC236}">
                <a16:creationId xmlns:a16="http://schemas.microsoft.com/office/drawing/2014/main" id="{3B3231FD-2F97-2244-B47D-7F4FBBC585DC}"/>
              </a:ext>
            </a:extLst>
          </p:cNvPr>
          <p:cNvSpPr txBox="1"/>
          <p:nvPr/>
        </p:nvSpPr>
        <p:spPr>
          <a:xfrm>
            <a:off x="5622087" y="4126830"/>
            <a:ext cx="966931" cy="369332"/>
          </a:xfrm>
          <a:prstGeom prst="rect">
            <a:avLst/>
          </a:prstGeom>
          <a:noFill/>
        </p:spPr>
        <p:txBody>
          <a:bodyPr wrap="none" rtlCol="0">
            <a:spAutoFit/>
          </a:bodyPr>
          <a:lstStyle/>
          <a:p>
            <a:r>
              <a:rPr lang="en-US" b="1" dirty="0">
                <a:solidFill>
                  <a:schemeClr val="bg1"/>
                </a:solidFill>
              </a:rPr>
              <a:t>Purpose</a:t>
            </a:r>
          </a:p>
        </p:txBody>
      </p:sp>
      <p:pic>
        <p:nvPicPr>
          <p:cNvPr id="10" name="Picture 9">
            <a:extLst>
              <a:ext uri="{FF2B5EF4-FFF2-40B4-BE49-F238E27FC236}">
                <a16:creationId xmlns:a16="http://schemas.microsoft.com/office/drawing/2014/main" id="{2BEDFEA2-393B-DF43-834A-A7C763A72B4B}"/>
              </a:ext>
            </a:extLst>
          </p:cNvPr>
          <p:cNvPicPr>
            <a:picLocks noChangeAspect="1"/>
          </p:cNvPicPr>
          <p:nvPr/>
        </p:nvPicPr>
        <p:blipFill>
          <a:blip r:embed="rId3"/>
          <a:stretch>
            <a:fillRect/>
          </a:stretch>
        </p:blipFill>
        <p:spPr>
          <a:xfrm>
            <a:off x="6569911" y="1297531"/>
            <a:ext cx="1057936" cy="1237247"/>
          </a:xfrm>
          <a:prstGeom prst="rect">
            <a:avLst/>
          </a:prstGeom>
        </p:spPr>
      </p:pic>
      <p:pic>
        <p:nvPicPr>
          <p:cNvPr id="11" name="Picture 10">
            <a:extLst>
              <a:ext uri="{FF2B5EF4-FFF2-40B4-BE49-F238E27FC236}">
                <a16:creationId xmlns:a16="http://schemas.microsoft.com/office/drawing/2014/main" id="{43F29CC5-09C1-5A43-AAFB-517C43A8B912}"/>
              </a:ext>
            </a:extLst>
          </p:cNvPr>
          <p:cNvPicPr>
            <a:picLocks noChangeAspect="1"/>
          </p:cNvPicPr>
          <p:nvPr/>
        </p:nvPicPr>
        <p:blipFill>
          <a:blip r:embed="rId4"/>
          <a:stretch>
            <a:fillRect/>
          </a:stretch>
        </p:blipFill>
        <p:spPr>
          <a:xfrm flipH="1">
            <a:off x="2719946" y="4010576"/>
            <a:ext cx="1132613" cy="1908961"/>
          </a:xfrm>
          <a:prstGeom prst="rect">
            <a:avLst/>
          </a:prstGeom>
        </p:spPr>
      </p:pic>
      <p:sp>
        <p:nvSpPr>
          <p:cNvPr id="3" name="Rectangle 2">
            <a:extLst>
              <a:ext uri="{FF2B5EF4-FFF2-40B4-BE49-F238E27FC236}">
                <a16:creationId xmlns:a16="http://schemas.microsoft.com/office/drawing/2014/main" id="{6A91CECA-CE96-D645-B775-14F4CD035670}"/>
              </a:ext>
            </a:extLst>
          </p:cNvPr>
          <p:cNvSpPr/>
          <p:nvPr/>
        </p:nvSpPr>
        <p:spPr>
          <a:xfrm>
            <a:off x="8287191" y="4848387"/>
            <a:ext cx="1910646" cy="923330"/>
          </a:xfrm>
          <a:prstGeom prst="rect">
            <a:avLst/>
          </a:prstGeom>
        </p:spPr>
        <p:txBody>
          <a:bodyPr wrap="square">
            <a:spAutoFit/>
          </a:bodyPr>
          <a:lstStyle/>
          <a:p>
            <a:pPr algn="ctr"/>
            <a:r>
              <a:rPr lang="en-US" i="1" dirty="0"/>
              <a:t>“Always let your conscience be your guide.”</a:t>
            </a:r>
            <a:endParaRPr lang="en-US" dirty="0"/>
          </a:p>
        </p:txBody>
      </p:sp>
      <p:pic>
        <p:nvPicPr>
          <p:cNvPr id="4" name="Picture 3">
            <a:extLst>
              <a:ext uri="{FF2B5EF4-FFF2-40B4-BE49-F238E27FC236}">
                <a16:creationId xmlns:a16="http://schemas.microsoft.com/office/drawing/2014/main" id="{544BF43C-DC05-7F43-9EE4-B299068C266B}"/>
              </a:ext>
            </a:extLst>
          </p:cNvPr>
          <p:cNvPicPr>
            <a:picLocks noChangeAspect="1"/>
          </p:cNvPicPr>
          <p:nvPr/>
        </p:nvPicPr>
        <p:blipFill rotWithShape="1">
          <a:blip r:embed="rId5"/>
          <a:srcRect t="33639"/>
          <a:stretch/>
        </p:blipFill>
        <p:spPr>
          <a:xfrm rot="2442412">
            <a:off x="6194586" y="3029207"/>
            <a:ext cx="1962945" cy="1641292"/>
          </a:xfrm>
          <a:prstGeom prst="rect">
            <a:avLst/>
          </a:prstGeom>
        </p:spPr>
      </p:pic>
      <p:sp>
        <p:nvSpPr>
          <p:cNvPr id="12" name="Rectangle 11">
            <a:extLst>
              <a:ext uri="{FF2B5EF4-FFF2-40B4-BE49-F238E27FC236}">
                <a16:creationId xmlns:a16="http://schemas.microsoft.com/office/drawing/2014/main" id="{231E9A78-6961-E44B-900C-8632D6F79C5F}"/>
              </a:ext>
            </a:extLst>
          </p:cNvPr>
          <p:cNvSpPr/>
          <p:nvPr/>
        </p:nvSpPr>
        <p:spPr>
          <a:xfrm>
            <a:off x="8221379" y="3134413"/>
            <a:ext cx="1087697" cy="830997"/>
          </a:xfrm>
          <a:prstGeom prst="rect">
            <a:avLst/>
          </a:prstGeom>
        </p:spPr>
        <p:txBody>
          <a:bodyPr wrap="square">
            <a:spAutoFit/>
          </a:bodyPr>
          <a:lstStyle/>
          <a:p>
            <a:r>
              <a:rPr lang="en-US" sz="4800" b="1" dirty="0"/>
              <a:t>???</a:t>
            </a:r>
            <a:endParaRPr lang="en-US" sz="4800" dirty="0"/>
          </a:p>
        </p:txBody>
      </p:sp>
    </p:spTree>
    <p:extLst>
      <p:ext uri="{BB962C8B-B14F-4D97-AF65-F5344CB8AC3E}">
        <p14:creationId xmlns:p14="http://schemas.microsoft.com/office/powerpoint/2010/main" val="2947515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5241A9-1AFA-EF40-8BD6-6FF9D516FCDC}"/>
              </a:ext>
            </a:extLst>
          </p:cNvPr>
          <p:cNvSpPr>
            <a:spLocks noGrp="1"/>
          </p:cNvSpPr>
          <p:nvPr>
            <p:ph type="title"/>
          </p:nvPr>
        </p:nvSpPr>
        <p:spPr/>
        <p:txBody>
          <a:bodyPr/>
          <a:lstStyle/>
          <a:p>
            <a:r>
              <a:rPr lang="en-US" b="1" dirty="0"/>
              <a:t>The Rhetorical Triangle</a:t>
            </a:r>
          </a:p>
        </p:txBody>
      </p:sp>
      <p:sp>
        <p:nvSpPr>
          <p:cNvPr id="5" name="Triangle 4">
            <a:extLst>
              <a:ext uri="{FF2B5EF4-FFF2-40B4-BE49-F238E27FC236}">
                <a16:creationId xmlns:a16="http://schemas.microsoft.com/office/drawing/2014/main" id="{58C3B26F-1057-8440-B805-E522C8A694EF}"/>
              </a:ext>
            </a:extLst>
          </p:cNvPr>
          <p:cNvSpPr/>
          <p:nvPr/>
        </p:nvSpPr>
        <p:spPr>
          <a:xfrm>
            <a:off x="3904808" y="2141621"/>
            <a:ext cx="4382383" cy="377791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77F0DC22-E1CA-C843-802F-114490A226E1}"/>
              </a:ext>
            </a:extLst>
          </p:cNvPr>
          <p:cNvSpPr txBox="1"/>
          <p:nvPr/>
        </p:nvSpPr>
        <p:spPr>
          <a:xfrm>
            <a:off x="5622087" y="1772289"/>
            <a:ext cx="947824" cy="369332"/>
          </a:xfrm>
          <a:prstGeom prst="rect">
            <a:avLst/>
          </a:prstGeom>
          <a:noFill/>
        </p:spPr>
        <p:txBody>
          <a:bodyPr wrap="none" rtlCol="0">
            <a:spAutoFit/>
          </a:bodyPr>
          <a:lstStyle/>
          <a:p>
            <a:r>
              <a:rPr lang="en-US" b="1" dirty="0"/>
              <a:t>Speaker</a:t>
            </a:r>
          </a:p>
        </p:txBody>
      </p:sp>
      <p:sp>
        <p:nvSpPr>
          <p:cNvPr id="7" name="TextBox 6">
            <a:extLst>
              <a:ext uri="{FF2B5EF4-FFF2-40B4-BE49-F238E27FC236}">
                <a16:creationId xmlns:a16="http://schemas.microsoft.com/office/drawing/2014/main" id="{D190AE3B-230E-D845-8242-B6F41C2214FF}"/>
              </a:ext>
            </a:extLst>
          </p:cNvPr>
          <p:cNvSpPr txBox="1"/>
          <p:nvPr/>
        </p:nvSpPr>
        <p:spPr>
          <a:xfrm>
            <a:off x="3116178" y="5919537"/>
            <a:ext cx="1077539" cy="369332"/>
          </a:xfrm>
          <a:prstGeom prst="rect">
            <a:avLst/>
          </a:prstGeom>
          <a:noFill/>
        </p:spPr>
        <p:txBody>
          <a:bodyPr wrap="none" rtlCol="0">
            <a:spAutoFit/>
          </a:bodyPr>
          <a:lstStyle/>
          <a:p>
            <a:r>
              <a:rPr lang="en-US" b="1" dirty="0"/>
              <a:t>Audience</a:t>
            </a:r>
          </a:p>
        </p:txBody>
      </p:sp>
      <p:sp>
        <p:nvSpPr>
          <p:cNvPr id="8" name="TextBox 7">
            <a:extLst>
              <a:ext uri="{FF2B5EF4-FFF2-40B4-BE49-F238E27FC236}">
                <a16:creationId xmlns:a16="http://schemas.microsoft.com/office/drawing/2014/main" id="{18186E9E-6EF8-2446-AC30-E83BB80AF7CB}"/>
              </a:ext>
            </a:extLst>
          </p:cNvPr>
          <p:cNvSpPr txBox="1"/>
          <p:nvPr/>
        </p:nvSpPr>
        <p:spPr>
          <a:xfrm>
            <a:off x="7776923" y="5919537"/>
            <a:ext cx="1020536" cy="369332"/>
          </a:xfrm>
          <a:prstGeom prst="rect">
            <a:avLst/>
          </a:prstGeom>
          <a:noFill/>
        </p:spPr>
        <p:txBody>
          <a:bodyPr wrap="none" rtlCol="0">
            <a:spAutoFit/>
          </a:bodyPr>
          <a:lstStyle/>
          <a:p>
            <a:r>
              <a:rPr lang="en-US" b="1" dirty="0"/>
              <a:t>Message</a:t>
            </a:r>
          </a:p>
        </p:txBody>
      </p:sp>
      <p:sp>
        <p:nvSpPr>
          <p:cNvPr id="9" name="TextBox 8">
            <a:extLst>
              <a:ext uri="{FF2B5EF4-FFF2-40B4-BE49-F238E27FC236}">
                <a16:creationId xmlns:a16="http://schemas.microsoft.com/office/drawing/2014/main" id="{3B3231FD-2F97-2244-B47D-7F4FBBC585DC}"/>
              </a:ext>
            </a:extLst>
          </p:cNvPr>
          <p:cNvSpPr txBox="1"/>
          <p:nvPr/>
        </p:nvSpPr>
        <p:spPr>
          <a:xfrm>
            <a:off x="5622087" y="4126830"/>
            <a:ext cx="966931" cy="369332"/>
          </a:xfrm>
          <a:prstGeom prst="rect">
            <a:avLst/>
          </a:prstGeom>
          <a:noFill/>
        </p:spPr>
        <p:txBody>
          <a:bodyPr wrap="none" rtlCol="0">
            <a:spAutoFit/>
          </a:bodyPr>
          <a:lstStyle/>
          <a:p>
            <a:r>
              <a:rPr lang="en-US" b="1" dirty="0">
                <a:solidFill>
                  <a:schemeClr val="bg1"/>
                </a:solidFill>
              </a:rPr>
              <a:t>Purpose</a:t>
            </a:r>
          </a:p>
        </p:txBody>
      </p:sp>
      <p:pic>
        <p:nvPicPr>
          <p:cNvPr id="10" name="Picture 9">
            <a:extLst>
              <a:ext uri="{FF2B5EF4-FFF2-40B4-BE49-F238E27FC236}">
                <a16:creationId xmlns:a16="http://schemas.microsoft.com/office/drawing/2014/main" id="{26C30364-3CB5-FE4A-90E8-F6F9D37E04B0}"/>
              </a:ext>
            </a:extLst>
          </p:cNvPr>
          <p:cNvPicPr>
            <a:picLocks noChangeAspect="1"/>
          </p:cNvPicPr>
          <p:nvPr/>
        </p:nvPicPr>
        <p:blipFill>
          <a:blip r:embed="rId3"/>
          <a:stretch>
            <a:fillRect/>
          </a:stretch>
        </p:blipFill>
        <p:spPr>
          <a:xfrm>
            <a:off x="6569911" y="1268410"/>
            <a:ext cx="1477068" cy="1350823"/>
          </a:xfrm>
          <a:prstGeom prst="rect">
            <a:avLst/>
          </a:prstGeom>
        </p:spPr>
      </p:pic>
      <p:pic>
        <p:nvPicPr>
          <p:cNvPr id="11" name="Picture 10">
            <a:extLst>
              <a:ext uri="{FF2B5EF4-FFF2-40B4-BE49-F238E27FC236}">
                <a16:creationId xmlns:a16="http://schemas.microsoft.com/office/drawing/2014/main" id="{C24B4A1D-6395-9446-A388-FFF08748BB02}"/>
              </a:ext>
            </a:extLst>
          </p:cNvPr>
          <p:cNvPicPr>
            <a:picLocks noChangeAspect="1"/>
          </p:cNvPicPr>
          <p:nvPr/>
        </p:nvPicPr>
        <p:blipFill>
          <a:blip r:embed="rId4"/>
          <a:stretch>
            <a:fillRect/>
          </a:stretch>
        </p:blipFill>
        <p:spPr>
          <a:xfrm>
            <a:off x="1440194" y="3736766"/>
            <a:ext cx="2407261" cy="2218867"/>
          </a:xfrm>
          <a:prstGeom prst="rect">
            <a:avLst/>
          </a:prstGeom>
        </p:spPr>
      </p:pic>
      <p:sp>
        <p:nvSpPr>
          <p:cNvPr id="3" name="Rectangle 2">
            <a:extLst>
              <a:ext uri="{FF2B5EF4-FFF2-40B4-BE49-F238E27FC236}">
                <a16:creationId xmlns:a16="http://schemas.microsoft.com/office/drawing/2014/main" id="{A1F9B41C-54FB-D242-A65A-3EE6D00D009E}"/>
              </a:ext>
            </a:extLst>
          </p:cNvPr>
          <p:cNvSpPr/>
          <p:nvPr/>
        </p:nvSpPr>
        <p:spPr>
          <a:xfrm>
            <a:off x="8287191" y="4846199"/>
            <a:ext cx="2286000" cy="923330"/>
          </a:xfrm>
          <a:prstGeom prst="rect">
            <a:avLst/>
          </a:prstGeom>
        </p:spPr>
        <p:txBody>
          <a:bodyPr wrap="square">
            <a:spAutoFit/>
          </a:bodyPr>
          <a:lstStyle/>
          <a:p>
            <a:pPr algn="ctr"/>
            <a:r>
              <a:rPr lang="en-US" i="1" dirty="0"/>
              <a:t>“The seaweed is always greener in somebody else’s lake.”</a:t>
            </a:r>
            <a:endParaRPr lang="en-US" dirty="0"/>
          </a:p>
        </p:txBody>
      </p:sp>
      <p:pic>
        <p:nvPicPr>
          <p:cNvPr id="12" name="Picture 11">
            <a:extLst>
              <a:ext uri="{FF2B5EF4-FFF2-40B4-BE49-F238E27FC236}">
                <a16:creationId xmlns:a16="http://schemas.microsoft.com/office/drawing/2014/main" id="{5685D07A-520B-2347-9A7F-CB51713A7942}"/>
              </a:ext>
            </a:extLst>
          </p:cNvPr>
          <p:cNvPicPr>
            <a:picLocks noChangeAspect="1"/>
          </p:cNvPicPr>
          <p:nvPr/>
        </p:nvPicPr>
        <p:blipFill rotWithShape="1">
          <a:blip r:embed="rId5"/>
          <a:srcRect t="33639"/>
          <a:stretch/>
        </p:blipFill>
        <p:spPr>
          <a:xfrm rot="2442412">
            <a:off x="6194586" y="3029207"/>
            <a:ext cx="1962945" cy="1641292"/>
          </a:xfrm>
          <a:prstGeom prst="rect">
            <a:avLst/>
          </a:prstGeom>
        </p:spPr>
      </p:pic>
      <p:sp>
        <p:nvSpPr>
          <p:cNvPr id="13" name="Rectangle 12">
            <a:extLst>
              <a:ext uri="{FF2B5EF4-FFF2-40B4-BE49-F238E27FC236}">
                <a16:creationId xmlns:a16="http://schemas.microsoft.com/office/drawing/2014/main" id="{1A2319E4-A9D9-0540-966A-07EDCB99A9CF}"/>
              </a:ext>
            </a:extLst>
          </p:cNvPr>
          <p:cNvSpPr/>
          <p:nvPr/>
        </p:nvSpPr>
        <p:spPr>
          <a:xfrm>
            <a:off x="8221379" y="3134413"/>
            <a:ext cx="1087697" cy="830997"/>
          </a:xfrm>
          <a:prstGeom prst="rect">
            <a:avLst/>
          </a:prstGeom>
        </p:spPr>
        <p:txBody>
          <a:bodyPr wrap="square">
            <a:spAutoFit/>
          </a:bodyPr>
          <a:lstStyle/>
          <a:p>
            <a:r>
              <a:rPr lang="en-US" sz="4800" b="1" dirty="0"/>
              <a:t>???</a:t>
            </a:r>
            <a:endParaRPr lang="en-US" sz="4800" dirty="0"/>
          </a:p>
        </p:txBody>
      </p:sp>
    </p:spTree>
    <p:extLst>
      <p:ext uri="{BB962C8B-B14F-4D97-AF65-F5344CB8AC3E}">
        <p14:creationId xmlns:p14="http://schemas.microsoft.com/office/powerpoint/2010/main" val="25043343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5241A9-1AFA-EF40-8BD6-6FF9D516FCDC}"/>
              </a:ext>
            </a:extLst>
          </p:cNvPr>
          <p:cNvSpPr>
            <a:spLocks noGrp="1"/>
          </p:cNvSpPr>
          <p:nvPr>
            <p:ph type="title"/>
          </p:nvPr>
        </p:nvSpPr>
        <p:spPr/>
        <p:txBody>
          <a:bodyPr/>
          <a:lstStyle/>
          <a:p>
            <a:r>
              <a:rPr lang="en-US" b="1" dirty="0"/>
              <a:t>The Rhetorical Triangle</a:t>
            </a:r>
          </a:p>
        </p:txBody>
      </p:sp>
      <p:sp>
        <p:nvSpPr>
          <p:cNvPr id="5" name="Triangle 4">
            <a:extLst>
              <a:ext uri="{FF2B5EF4-FFF2-40B4-BE49-F238E27FC236}">
                <a16:creationId xmlns:a16="http://schemas.microsoft.com/office/drawing/2014/main" id="{58C3B26F-1057-8440-B805-E522C8A694EF}"/>
              </a:ext>
            </a:extLst>
          </p:cNvPr>
          <p:cNvSpPr/>
          <p:nvPr/>
        </p:nvSpPr>
        <p:spPr>
          <a:xfrm>
            <a:off x="3904808" y="2141621"/>
            <a:ext cx="4382383" cy="377791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77F0DC22-E1CA-C843-802F-114490A226E1}"/>
              </a:ext>
            </a:extLst>
          </p:cNvPr>
          <p:cNvSpPr txBox="1"/>
          <p:nvPr/>
        </p:nvSpPr>
        <p:spPr>
          <a:xfrm>
            <a:off x="5622087" y="1772289"/>
            <a:ext cx="947824" cy="369332"/>
          </a:xfrm>
          <a:prstGeom prst="rect">
            <a:avLst/>
          </a:prstGeom>
          <a:noFill/>
        </p:spPr>
        <p:txBody>
          <a:bodyPr wrap="none" rtlCol="0">
            <a:spAutoFit/>
          </a:bodyPr>
          <a:lstStyle/>
          <a:p>
            <a:r>
              <a:rPr lang="en-US" b="1" dirty="0"/>
              <a:t>Speaker</a:t>
            </a:r>
          </a:p>
        </p:txBody>
      </p:sp>
      <p:sp>
        <p:nvSpPr>
          <p:cNvPr id="7" name="TextBox 6">
            <a:extLst>
              <a:ext uri="{FF2B5EF4-FFF2-40B4-BE49-F238E27FC236}">
                <a16:creationId xmlns:a16="http://schemas.microsoft.com/office/drawing/2014/main" id="{D190AE3B-230E-D845-8242-B6F41C2214FF}"/>
              </a:ext>
            </a:extLst>
          </p:cNvPr>
          <p:cNvSpPr txBox="1"/>
          <p:nvPr/>
        </p:nvSpPr>
        <p:spPr>
          <a:xfrm>
            <a:off x="3116178" y="5919537"/>
            <a:ext cx="1077539" cy="369332"/>
          </a:xfrm>
          <a:prstGeom prst="rect">
            <a:avLst/>
          </a:prstGeom>
          <a:noFill/>
        </p:spPr>
        <p:txBody>
          <a:bodyPr wrap="none" rtlCol="0">
            <a:spAutoFit/>
          </a:bodyPr>
          <a:lstStyle/>
          <a:p>
            <a:r>
              <a:rPr lang="en-US" b="1" dirty="0"/>
              <a:t>Audience</a:t>
            </a:r>
          </a:p>
        </p:txBody>
      </p:sp>
      <p:sp>
        <p:nvSpPr>
          <p:cNvPr id="8" name="TextBox 7">
            <a:extLst>
              <a:ext uri="{FF2B5EF4-FFF2-40B4-BE49-F238E27FC236}">
                <a16:creationId xmlns:a16="http://schemas.microsoft.com/office/drawing/2014/main" id="{18186E9E-6EF8-2446-AC30-E83BB80AF7CB}"/>
              </a:ext>
            </a:extLst>
          </p:cNvPr>
          <p:cNvSpPr txBox="1"/>
          <p:nvPr/>
        </p:nvSpPr>
        <p:spPr>
          <a:xfrm>
            <a:off x="7776923" y="5919537"/>
            <a:ext cx="1020536" cy="369332"/>
          </a:xfrm>
          <a:prstGeom prst="rect">
            <a:avLst/>
          </a:prstGeom>
          <a:noFill/>
        </p:spPr>
        <p:txBody>
          <a:bodyPr wrap="none" rtlCol="0">
            <a:spAutoFit/>
          </a:bodyPr>
          <a:lstStyle/>
          <a:p>
            <a:r>
              <a:rPr lang="en-US" b="1" dirty="0"/>
              <a:t>Message</a:t>
            </a:r>
          </a:p>
        </p:txBody>
      </p:sp>
      <p:sp>
        <p:nvSpPr>
          <p:cNvPr id="9" name="TextBox 8">
            <a:extLst>
              <a:ext uri="{FF2B5EF4-FFF2-40B4-BE49-F238E27FC236}">
                <a16:creationId xmlns:a16="http://schemas.microsoft.com/office/drawing/2014/main" id="{3B3231FD-2F97-2244-B47D-7F4FBBC585DC}"/>
              </a:ext>
            </a:extLst>
          </p:cNvPr>
          <p:cNvSpPr txBox="1"/>
          <p:nvPr/>
        </p:nvSpPr>
        <p:spPr>
          <a:xfrm>
            <a:off x="5622087" y="4126830"/>
            <a:ext cx="966931" cy="369332"/>
          </a:xfrm>
          <a:prstGeom prst="rect">
            <a:avLst/>
          </a:prstGeom>
          <a:noFill/>
        </p:spPr>
        <p:txBody>
          <a:bodyPr wrap="none" rtlCol="0">
            <a:spAutoFit/>
          </a:bodyPr>
          <a:lstStyle/>
          <a:p>
            <a:r>
              <a:rPr lang="en-US" b="1" dirty="0">
                <a:solidFill>
                  <a:schemeClr val="bg1"/>
                </a:solidFill>
              </a:rPr>
              <a:t>Purpose</a:t>
            </a:r>
          </a:p>
        </p:txBody>
      </p:sp>
      <p:pic>
        <p:nvPicPr>
          <p:cNvPr id="10" name="Picture 9">
            <a:extLst>
              <a:ext uri="{FF2B5EF4-FFF2-40B4-BE49-F238E27FC236}">
                <a16:creationId xmlns:a16="http://schemas.microsoft.com/office/drawing/2014/main" id="{F285037C-8599-404B-8ECC-69D0A7983D47}"/>
              </a:ext>
            </a:extLst>
          </p:cNvPr>
          <p:cNvPicPr>
            <a:picLocks noChangeAspect="1"/>
          </p:cNvPicPr>
          <p:nvPr/>
        </p:nvPicPr>
        <p:blipFill>
          <a:blip r:embed="rId3"/>
          <a:stretch>
            <a:fillRect/>
          </a:stretch>
        </p:blipFill>
        <p:spPr>
          <a:xfrm>
            <a:off x="6589018" y="838701"/>
            <a:ext cx="2014807" cy="2127919"/>
          </a:xfrm>
          <a:prstGeom prst="rect">
            <a:avLst/>
          </a:prstGeom>
        </p:spPr>
      </p:pic>
      <p:pic>
        <p:nvPicPr>
          <p:cNvPr id="11" name="Picture 10">
            <a:extLst>
              <a:ext uri="{FF2B5EF4-FFF2-40B4-BE49-F238E27FC236}">
                <a16:creationId xmlns:a16="http://schemas.microsoft.com/office/drawing/2014/main" id="{C57A2256-4099-274E-9831-E1BACDFB1336}"/>
              </a:ext>
            </a:extLst>
          </p:cNvPr>
          <p:cNvPicPr>
            <a:picLocks noChangeAspect="1"/>
          </p:cNvPicPr>
          <p:nvPr/>
        </p:nvPicPr>
        <p:blipFill>
          <a:blip r:embed="rId4"/>
          <a:stretch>
            <a:fillRect/>
          </a:stretch>
        </p:blipFill>
        <p:spPr>
          <a:xfrm flipH="1">
            <a:off x="2368607" y="4439724"/>
            <a:ext cx="1873238" cy="1479813"/>
          </a:xfrm>
          <a:prstGeom prst="rect">
            <a:avLst/>
          </a:prstGeom>
        </p:spPr>
      </p:pic>
      <p:sp>
        <p:nvSpPr>
          <p:cNvPr id="3" name="Rectangle 2">
            <a:extLst>
              <a:ext uri="{FF2B5EF4-FFF2-40B4-BE49-F238E27FC236}">
                <a16:creationId xmlns:a16="http://schemas.microsoft.com/office/drawing/2014/main" id="{66D556EF-4F2B-3746-9975-5A75E119878C}"/>
              </a:ext>
            </a:extLst>
          </p:cNvPr>
          <p:cNvSpPr/>
          <p:nvPr/>
        </p:nvSpPr>
        <p:spPr>
          <a:xfrm>
            <a:off x="8131142" y="4816822"/>
            <a:ext cx="1889357" cy="923330"/>
          </a:xfrm>
          <a:prstGeom prst="rect">
            <a:avLst/>
          </a:prstGeom>
        </p:spPr>
        <p:txBody>
          <a:bodyPr wrap="square">
            <a:spAutoFit/>
          </a:bodyPr>
          <a:lstStyle/>
          <a:p>
            <a:pPr algn="ctr"/>
            <a:r>
              <a:rPr lang="en-US" i="1" dirty="0"/>
              <a:t>“You must take your place in the circle of life.”</a:t>
            </a:r>
            <a:endParaRPr lang="en-US" dirty="0"/>
          </a:p>
        </p:txBody>
      </p:sp>
      <p:pic>
        <p:nvPicPr>
          <p:cNvPr id="12" name="Picture 11">
            <a:extLst>
              <a:ext uri="{FF2B5EF4-FFF2-40B4-BE49-F238E27FC236}">
                <a16:creationId xmlns:a16="http://schemas.microsoft.com/office/drawing/2014/main" id="{202870B8-3629-104E-ABFF-9163940115DC}"/>
              </a:ext>
            </a:extLst>
          </p:cNvPr>
          <p:cNvPicPr>
            <a:picLocks noChangeAspect="1"/>
          </p:cNvPicPr>
          <p:nvPr/>
        </p:nvPicPr>
        <p:blipFill rotWithShape="1">
          <a:blip r:embed="rId5"/>
          <a:srcRect t="33639"/>
          <a:stretch/>
        </p:blipFill>
        <p:spPr>
          <a:xfrm rot="2442412">
            <a:off x="6194586" y="3029207"/>
            <a:ext cx="1962945" cy="1641292"/>
          </a:xfrm>
          <a:prstGeom prst="rect">
            <a:avLst/>
          </a:prstGeom>
        </p:spPr>
      </p:pic>
      <p:sp>
        <p:nvSpPr>
          <p:cNvPr id="13" name="Rectangle 12">
            <a:extLst>
              <a:ext uri="{FF2B5EF4-FFF2-40B4-BE49-F238E27FC236}">
                <a16:creationId xmlns:a16="http://schemas.microsoft.com/office/drawing/2014/main" id="{3E76225A-3EF9-5E49-A6AB-ADDE4C051537}"/>
              </a:ext>
            </a:extLst>
          </p:cNvPr>
          <p:cNvSpPr/>
          <p:nvPr/>
        </p:nvSpPr>
        <p:spPr>
          <a:xfrm>
            <a:off x="8221379" y="3134413"/>
            <a:ext cx="1087697" cy="830997"/>
          </a:xfrm>
          <a:prstGeom prst="rect">
            <a:avLst/>
          </a:prstGeom>
        </p:spPr>
        <p:txBody>
          <a:bodyPr wrap="square">
            <a:spAutoFit/>
          </a:bodyPr>
          <a:lstStyle/>
          <a:p>
            <a:r>
              <a:rPr lang="en-US" sz="4800" b="1" dirty="0"/>
              <a:t>???</a:t>
            </a:r>
            <a:endParaRPr lang="en-US" sz="4800" dirty="0"/>
          </a:p>
        </p:txBody>
      </p:sp>
    </p:spTree>
    <p:extLst>
      <p:ext uri="{BB962C8B-B14F-4D97-AF65-F5344CB8AC3E}">
        <p14:creationId xmlns:p14="http://schemas.microsoft.com/office/powerpoint/2010/main" val="35920900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5241A9-1AFA-EF40-8BD6-6FF9D516FCDC}"/>
              </a:ext>
            </a:extLst>
          </p:cNvPr>
          <p:cNvSpPr>
            <a:spLocks noGrp="1"/>
          </p:cNvSpPr>
          <p:nvPr>
            <p:ph type="title"/>
          </p:nvPr>
        </p:nvSpPr>
        <p:spPr/>
        <p:txBody>
          <a:bodyPr/>
          <a:lstStyle/>
          <a:p>
            <a:r>
              <a:rPr lang="en-US" b="1" dirty="0"/>
              <a:t>The Rhetorical Triangle</a:t>
            </a:r>
          </a:p>
        </p:txBody>
      </p:sp>
      <p:sp>
        <p:nvSpPr>
          <p:cNvPr id="5" name="Triangle 4">
            <a:extLst>
              <a:ext uri="{FF2B5EF4-FFF2-40B4-BE49-F238E27FC236}">
                <a16:creationId xmlns:a16="http://schemas.microsoft.com/office/drawing/2014/main" id="{58C3B26F-1057-8440-B805-E522C8A694EF}"/>
              </a:ext>
            </a:extLst>
          </p:cNvPr>
          <p:cNvSpPr/>
          <p:nvPr/>
        </p:nvSpPr>
        <p:spPr>
          <a:xfrm>
            <a:off x="3904808" y="2141621"/>
            <a:ext cx="4382383" cy="377791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77F0DC22-E1CA-C843-802F-114490A226E1}"/>
              </a:ext>
            </a:extLst>
          </p:cNvPr>
          <p:cNvSpPr txBox="1"/>
          <p:nvPr/>
        </p:nvSpPr>
        <p:spPr>
          <a:xfrm>
            <a:off x="5622087" y="1772289"/>
            <a:ext cx="947824" cy="369332"/>
          </a:xfrm>
          <a:prstGeom prst="rect">
            <a:avLst/>
          </a:prstGeom>
          <a:noFill/>
        </p:spPr>
        <p:txBody>
          <a:bodyPr wrap="none" rtlCol="0">
            <a:spAutoFit/>
          </a:bodyPr>
          <a:lstStyle/>
          <a:p>
            <a:r>
              <a:rPr lang="en-US" b="1" dirty="0"/>
              <a:t>Speaker</a:t>
            </a:r>
          </a:p>
        </p:txBody>
      </p:sp>
      <p:sp>
        <p:nvSpPr>
          <p:cNvPr id="7" name="TextBox 6">
            <a:extLst>
              <a:ext uri="{FF2B5EF4-FFF2-40B4-BE49-F238E27FC236}">
                <a16:creationId xmlns:a16="http://schemas.microsoft.com/office/drawing/2014/main" id="{D190AE3B-230E-D845-8242-B6F41C2214FF}"/>
              </a:ext>
            </a:extLst>
          </p:cNvPr>
          <p:cNvSpPr txBox="1"/>
          <p:nvPr/>
        </p:nvSpPr>
        <p:spPr>
          <a:xfrm>
            <a:off x="3116178" y="5919537"/>
            <a:ext cx="1077539" cy="369332"/>
          </a:xfrm>
          <a:prstGeom prst="rect">
            <a:avLst/>
          </a:prstGeom>
          <a:noFill/>
        </p:spPr>
        <p:txBody>
          <a:bodyPr wrap="none" rtlCol="0">
            <a:spAutoFit/>
          </a:bodyPr>
          <a:lstStyle/>
          <a:p>
            <a:r>
              <a:rPr lang="en-US" b="1" dirty="0"/>
              <a:t>Audience</a:t>
            </a:r>
          </a:p>
        </p:txBody>
      </p:sp>
      <p:sp>
        <p:nvSpPr>
          <p:cNvPr id="8" name="TextBox 7">
            <a:extLst>
              <a:ext uri="{FF2B5EF4-FFF2-40B4-BE49-F238E27FC236}">
                <a16:creationId xmlns:a16="http://schemas.microsoft.com/office/drawing/2014/main" id="{18186E9E-6EF8-2446-AC30-E83BB80AF7CB}"/>
              </a:ext>
            </a:extLst>
          </p:cNvPr>
          <p:cNvSpPr txBox="1"/>
          <p:nvPr/>
        </p:nvSpPr>
        <p:spPr>
          <a:xfrm>
            <a:off x="7776923" y="5919537"/>
            <a:ext cx="1020536" cy="369332"/>
          </a:xfrm>
          <a:prstGeom prst="rect">
            <a:avLst/>
          </a:prstGeom>
          <a:noFill/>
        </p:spPr>
        <p:txBody>
          <a:bodyPr wrap="none" rtlCol="0">
            <a:spAutoFit/>
          </a:bodyPr>
          <a:lstStyle/>
          <a:p>
            <a:r>
              <a:rPr lang="en-US" b="1" dirty="0"/>
              <a:t>Message</a:t>
            </a:r>
          </a:p>
        </p:txBody>
      </p:sp>
      <p:sp>
        <p:nvSpPr>
          <p:cNvPr id="9" name="TextBox 8">
            <a:extLst>
              <a:ext uri="{FF2B5EF4-FFF2-40B4-BE49-F238E27FC236}">
                <a16:creationId xmlns:a16="http://schemas.microsoft.com/office/drawing/2014/main" id="{3B3231FD-2F97-2244-B47D-7F4FBBC585DC}"/>
              </a:ext>
            </a:extLst>
          </p:cNvPr>
          <p:cNvSpPr txBox="1"/>
          <p:nvPr/>
        </p:nvSpPr>
        <p:spPr>
          <a:xfrm>
            <a:off x="5622087" y="4126830"/>
            <a:ext cx="966931" cy="369332"/>
          </a:xfrm>
          <a:prstGeom prst="rect">
            <a:avLst/>
          </a:prstGeom>
          <a:noFill/>
        </p:spPr>
        <p:txBody>
          <a:bodyPr wrap="none" rtlCol="0">
            <a:spAutoFit/>
          </a:bodyPr>
          <a:lstStyle/>
          <a:p>
            <a:r>
              <a:rPr lang="en-US" b="1" dirty="0">
                <a:solidFill>
                  <a:schemeClr val="bg1"/>
                </a:solidFill>
              </a:rPr>
              <a:t>Purpose</a:t>
            </a:r>
          </a:p>
        </p:txBody>
      </p:sp>
      <p:pic>
        <p:nvPicPr>
          <p:cNvPr id="10" name="Picture 9">
            <a:extLst>
              <a:ext uri="{FF2B5EF4-FFF2-40B4-BE49-F238E27FC236}">
                <a16:creationId xmlns:a16="http://schemas.microsoft.com/office/drawing/2014/main" id="{660A7B45-10C1-6542-BB22-CC8BC397E70F}"/>
              </a:ext>
            </a:extLst>
          </p:cNvPr>
          <p:cNvPicPr>
            <a:picLocks noChangeAspect="1"/>
          </p:cNvPicPr>
          <p:nvPr/>
        </p:nvPicPr>
        <p:blipFill>
          <a:blip r:embed="rId3"/>
          <a:stretch>
            <a:fillRect/>
          </a:stretch>
        </p:blipFill>
        <p:spPr>
          <a:xfrm>
            <a:off x="6105552" y="948308"/>
            <a:ext cx="1916235" cy="1647962"/>
          </a:xfrm>
          <a:prstGeom prst="rect">
            <a:avLst/>
          </a:prstGeom>
        </p:spPr>
      </p:pic>
      <p:pic>
        <p:nvPicPr>
          <p:cNvPr id="11" name="Picture 10">
            <a:extLst>
              <a:ext uri="{FF2B5EF4-FFF2-40B4-BE49-F238E27FC236}">
                <a16:creationId xmlns:a16="http://schemas.microsoft.com/office/drawing/2014/main" id="{FDF26398-68EB-CE41-AC17-CB400AEAB53C}"/>
              </a:ext>
            </a:extLst>
          </p:cNvPr>
          <p:cNvPicPr>
            <a:picLocks noChangeAspect="1"/>
          </p:cNvPicPr>
          <p:nvPr/>
        </p:nvPicPr>
        <p:blipFill>
          <a:blip r:embed="rId4"/>
          <a:stretch>
            <a:fillRect/>
          </a:stretch>
        </p:blipFill>
        <p:spPr>
          <a:xfrm flipH="1">
            <a:off x="1748936" y="4030579"/>
            <a:ext cx="2444781" cy="1978649"/>
          </a:xfrm>
          <a:prstGeom prst="rect">
            <a:avLst/>
          </a:prstGeom>
        </p:spPr>
      </p:pic>
      <p:sp>
        <p:nvSpPr>
          <p:cNvPr id="3" name="Rectangle 2">
            <a:extLst>
              <a:ext uri="{FF2B5EF4-FFF2-40B4-BE49-F238E27FC236}">
                <a16:creationId xmlns:a16="http://schemas.microsoft.com/office/drawing/2014/main" id="{BF92B882-1C19-DC47-9BF0-28D7933C522A}"/>
              </a:ext>
            </a:extLst>
          </p:cNvPr>
          <p:cNvSpPr/>
          <p:nvPr/>
        </p:nvSpPr>
        <p:spPr>
          <a:xfrm>
            <a:off x="8414084" y="4996207"/>
            <a:ext cx="2209800" cy="923330"/>
          </a:xfrm>
          <a:prstGeom prst="rect">
            <a:avLst/>
          </a:prstGeom>
        </p:spPr>
        <p:txBody>
          <a:bodyPr wrap="square">
            <a:spAutoFit/>
          </a:bodyPr>
          <a:lstStyle/>
          <a:p>
            <a:pPr algn="ctr"/>
            <a:r>
              <a:rPr lang="en-US" i="1" dirty="0"/>
              <a:t>“Just keep swimming.  Just keep swimming.  Just keep swimming.”</a:t>
            </a:r>
            <a:endParaRPr lang="en-US" dirty="0"/>
          </a:p>
        </p:txBody>
      </p:sp>
      <p:pic>
        <p:nvPicPr>
          <p:cNvPr id="12" name="Picture 11">
            <a:extLst>
              <a:ext uri="{FF2B5EF4-FFF2-40B4-BE49-F238E27FC236}">
                <a16:creationId xmlns:a16="http://schemas.microsoft.com/office/drawing/2014/main" id="{C296D345-5B25-EC49-A0E8-040828FF2DA7}"/>
              </a:ext>
            </a:extLst>
          </p:cNvPr>
          <p:cNvPicPr>
            <a:picLocks noChangeAspect="1"/>
          </p:cNvPicPr>
          <p:nvPr/>
        </p:nvPicPr>
        <p:blipFill rotWithShape="1">
          <a:blip r:embed="rId5"/>
          <a:srcRect t="33639"/>
          <a:stretch/>
        </p:blipFill>
        <p:spPr>
          <a:xfrm rot="2442412">
            <a:off x="6194586" y="3029207"/>
            <a:ext cx="1962945" cy="1641292"/>
          </a:xfrm>
          <a:prstGeom prst="rect">
            <a:avLst/>
          </a:prstGeom>
        </p:spPr>
      </p:pic>
      <p:sp>
        <p:nvSpPr>
          <p:cNvPr id="13" name="Rectangle 12">
            <a:extLst>
              <a:ext uri="{FF2B5EF4-FFF2-40B4-BE49-F238E27FC236}">
                <a16:creationId xmlns:a16="http://schemas.microsoft.com/office/drawing/2014/main" id="{6D3C08A2-03CC-7344-8506-1565F2AC791C}"/>
              </a:ext>
            </a:extLst>
          </p:cNvPr>
          <p:cNvSpPr/>
          <p:nvPr/>
        </p:nvSpPr>
        <p:spPr>
          <a:xfrm>
            <a:off x="8221379" y="3134413"/>
            <a:ext cx="1087697" cy="830997"/>
          </a:xfrm>
          <a:prstGeom prst="rect">
            <a:avLst/>
          </a:prstGeom>
        </p:spPr>
        <p:txBody>
          <a:bodyPr wrap="square">
            <a:spAutoFit/>
          </a:bodyPr>
          <a:lstStyle/>
          <a:p>
            <a:r>
              <a:rPr lang="en-US" sz="4800" b="1" dirty="0"/>
              <a:t>???</a:t>
            </a:r>
            <a:endParaRPr lang="en-US" sz="4800" dirty="0"/>
          </a:p>
        </p:txBody>
      </p:sp>
    </p:spTree>
    <p:extLst>
      <p:ext uri="{BB962C8B-B14F-4D97-AF65-F5344CB8AC3E}">
        <p14:creationId xmlns:p14="http://schemas.microsoft.com/office/powerpoint/2010/main" val="29937176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5241A9-1AFA-EF40-8BD6-6FF9D516FCDC}"/>
              </a:ext>
            </a:extLst>
          </p:cNvPr>
          <p:cNvSpPr>
            <a:spLocks noGrp="1"/>
          </p:cNvSpPr>
          <p:nvPr>
            <p:ph type="title"/>
          </p:nvPr>
        </p:nvSpPr>
        <p:spPr/>
        <p:txBody>
          <a:bodyPr/>
          <a:lstStyle/>
          <a:p>
            <a:r>
              <a:rPr lang="en-US" b="1" dirty="0"/>
              <a:t>The Rhetorical Triangle</a:t>
            </a:r>
          </a:p>
        </p:txBody>
      </p:sp>
      <p:sp>
        <p:nvSpPr>
          <p:cNvPr id="5" name="Triangle 4">
            <a:extLst>
              <a:ext uri="{FF2B5EF4-FFF2-40B4-BE49-F238E27FC236}">
                <a16:creationId xmlns:a16="http://schemas.microsoft.com/office/drawing/2014/main" id="{58C3B26F-1057-8440-B805-E522C8A694EF}"/>
              </a:ext>
            </a:extLst>
          </p:cNvPr>
          <p:cNvSpPr/>
          <p:nvPr/>
        </p:nvSpPr>
        <p:spPr>
          <a:xfrm>
            <a:off x="3904808" y="2141621"/>
            <a:ext cx="4382383" cy="377791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77F0DC22-E1CA-C843-802F-114490A226E1}"/>
              </a:ext>
            </a:extLst>
          </p:cNvPr>
          <p:cNvSpPr txBox="1"/>
          <p:nvPr/>
        </p:nvSpPr>
        <p:spPr>
          <a:xfrm>
            <a:off x="5622087" y="1772289"/>
            <a:ext cx="947824" cy="369332"/>
          </a:xfrm>
          <a:prstGeom prst="rect">
            <a:avLst/>
          </a:prstGeom>
          <a:noFill/>
        </p:spPr>
        <p:txBody>
          <a:bodyPr wrap="none" rtlCol="0">
            <a:spAutoFit/>
          </a:bodyPr>
          <a:lstStyle/>
          <a:p>
            <a:r>
              <a:rPr lang="en-US" b="1" dirty="0"/>
              <a:t>Speaker</a:t>
            </a:r>
          </a:p>
        </p:txBody>
      </p:sp>
      <p:sp>
        <p:nvSpPr>
          <p:cNvPr id="7" name="TextBox 6">
            <a:extLst>
              <a:ext uri="{FF2B5EF4-FFF2-40B4-BE49-F238E27FC236}">
                <a16:creationId xmlns:a16="http://schemas.microsoft.com/office/drawing/2014/main" id="{D190AE3B-230E-D845-8242-B6F41C2214FF}"/>
              </a:ext>
            </a:extLst>
          </p:cNvPr>
          <p:cNvSpPr txBox="1"/>
          <p:nvPr/>
        </p:nvSpPr>
        <p:spPr>
          <a:xfrm>
            <a:off x="3116178" y="5919537"/>
            <a:ext cx="1077539" cy="369332"/>
          </a:xfrm>
          <a:prstGeom prst="rect">
            <a:avLst/>
          </a:prstGeom>
          <a:noFill/>
        </p:spPr>
        <p:txBody>
          <a:bodyPr wrap="none" rtlCol="0">
            <a:spAutoFit/>
          </a:bodyPr>
          <a:lstStyle/>
          <a:p>
            <a:r>
              <a:rPr lang="en-US" b="1" dirty="0"/>
              <a:t>Audience</a:t>
            </a:r>
          </a:p>
        </p:txBody>
      </p:sp>
      <p:sp>
        <p:nvSpPr>
          <p:cNvPr id="8" name="TextBox 7">
            <a:extLst>
              <a:ext uri="{FF2B5EF4-FFF2-40B4-BE49-F238E27FC236}">
                <a16:creationId xmlns:a16="http://schemas.microsoft.com/office/drawing/2014/main" id="{18186E9E-6EF8-2446-AC30-E83BB80AF7CB}"/>
              </a:ext>
            </a:extLst>
          </p:cNvPr>
          <p:cNvSpPr txBox="1"/>
          <p:nvPr/>
        </p:nvSpPr>
        <p:spPr>
          <a:xfrm>
            <a:off x="7776923" y="5919537"/>
            <a:ext cx="1020536" cy="369332"/>
          </a:xfrm>
          <a:prstGeom prst="rect">
            <a:avLst/>
          </a:prstGeom>
          <a:noFill/>
        </p:spPr>
        <p:txBody>
          <a:bodyPr wrap="none" rtlCol="0">
            <a:spAutoFit/>
          </a:bodyPr>
          <a:lstStyle/>
          <a:p>
            <a:r>
              <a:rPr lang="en-US" b="1" dirty="0"/>
              <a:t>Message</a:t>
            </a:r>
          </a:p>
        </p:txBody>
      </p:sp>
      <p:sp>
        <p:nvSpPr>
          <p:cNvPr id="9" name="TextBox 8">
            <a:extLst>
              <a:ext uri="{FF2B5EF4-FFF2-40B4-BE49-F238E27FC236}">
                <a16:creationId xmlns:a16="http://schemas.microsoft.com/office/drawing/2014/main" id="{3B3231FD-2F97-2244-B47D-7F4FBBC585DC}"/>
              </a:ext>
            </a:extLst>
          </p:cNvPr>
          <p:cNvSpPr txBox="1"/>
          <p:nvPr/>
        </p:nvSpPr>
        <p:spPr>
          <a:xfrm>
            <a:off x="5622087" y="4126830"/>
            <a:ext cx="966931" cy="369332"/>
          </a:xfrm>
          <a:prstGeom prst="rect">
            <a:avLst/>
          </a:prstGeom>
          <a:noFill/>
        </p:spPr>
        <p:txBody>
          <a:bodyPr wrap="none" rtlCol="0">
            <a:spAutoFit/>
          </a:bodyPr>
          <a:lstStyle/>
          <a:p>
            <a:r>
              <a:rPr lang="en-US" b="1" dirty="0">
                <a:solidFill>
                  <a:schemeClr val="bg1"/>
                </a:solidFill>
              </a:rPr>
              <a:t>Purpose</a:t>
            </a:r>
          </a:p>
        </p:txBody>
      </p:sp>
      <p:pic>
        <p:nvPicPr>
          <p:cNvPr id="10" name="Picture 9">
            <a:extLst>
              <a:ext uri="{FF2B5EF4-FFF2-40B4-BE49-F238E27FC236}">
                <a16:creationId xmlns:a16="http://schemas.microsoft.com/office/drawing/2014/main" id="{D38C9D56-6454-5A4D-AA72-AD32C00FDD9C}"/>
              </a:ext>
            </a:extLst>
          </p:cNvPr>
          <p:cNvPicPr>
            <a:picLocks noChangeAspect="1"/>
          </p:cNvPicPr>
          <p:nvPr/>
        </p:nvPicPr>
        <p:blipFill rotWithShape="1">
          <a:blip r:embed="rId3"/>
          <a:srcRect l="23784" r="18359" b="10714"/>
          <a:stretch/>
        </p:blipFill>
        <p:spPr>
          <a:xfrm>
            <a:off x="6569911" y="582028"/>
            <a:ext cx="1997510" cy="1761483"/>
          </a:xfrm>
          <a:prstGeom prst="rect">
            <a:avLst/>
          </a:prstGeom>
        </p:spPr>
      </p:pic>
      <p:sp>
        <p:nvSpPr>
          <p:cNvPr id="11" name="TextBox 10">
            <a:extLst>
              <a:ext uri="{FF2B5EF4-FFF2-40B4-BE49-F238E27FC236}">
                <a16:creationId xmlns:a16="http://schemas.microsoft.com/office/drawing/2014/main" id="{5251BC7F-37A6-2E41-A499-D2887949032C}"/>
              </a:ext>
            </a:extLst>
          </p:cNvPr>
          <p:cNvSpPr txBox="1"/>
          <p:nvPr/>
        </p:nvSpPr>
        <p:spPr>
          <a:xfrm>
            <a:off x="6906937" y="2343511"/>
            <a:ext cx="1635388" cy="369332"/>
          </a:xfrm>
          <a:prstGeom prst="rect">
            <a:avLst/>
          </a:prstGeom>
          <a:noFill/>
        </p:spPr>
        <p:txBody>
          <a:bodyPr wrap="square" rtlCol="0">
            <a:spAutoFit/>
          </a:bodyPr>
          <a:lstStyle/>
          <a:p>
            <a:r>
              <a:rPr lang="en-US" dirty="0"/>
              <a:t>The Narrator</a:t>
            </a:r>
          </a:p>
        </p:txBody>
      </p:sp>
      <p:pic>
        <p:nvPicPr>
          <p:cNvPr id="12" name="Picture 11">
            <a:extLst>
              <a:ext uri="{FF2B5EF4-FFF2-40B4-BE49-F238E27FC236}">
                <a16:creationId xmlns:a16="http://schemas.microsoft.com/office/drawing/2014/main" id="{FDA8D775-6170-5E44-BBCC-8B434BCB4EE2}"/>
              </a:ext>
            </a:extLst>
          </p:cNvPr>
          <p:cNvPicPr>
            <a:picLocks noChangeAspect="1"/>
          </p:cNvPicPr>
          <p:nvPr/>
        </p:nvPicPr>
        <p:blipFill>
          <a:blip r:embed="rId4"/>
          <a:stretch>
            <a:fillRect/>
          </a:stretch>
        </p:blipFill>
        <p:spPr>
          <a:xfrm>
            <a:off x="1340650" y="4592414"/>
            <a:ext cx="2666172" cy="1423375"/>
          </a:xfrm>
          <a:prstGeom prst="rect">
            <a:avLst/>
          </a:prstGeom>
        </p:spPr>
      </p:pic>
      <p:sp>
        <p:nvSpPr>
          <p:cNvPr id="13" name="TextBox 12">
            <a:extLst>
              <a:ext uri="{FF2B5EF4-FFF2-40B4-BE49-F238E27FC236}">
                <a16:creationId xmlns:a16="http://schemas.microsoft.com/office/drawing/2014/main" id="{F030F8ED-9FE1-214F-BFF7-AC435C75FF3B}"/>
              </a:ext>
            </a:extLst>
          </p:cNvPr>
          <p:cNvSpPr txBox="1"/>
          <p:nvPr/>
        </p:nvSpPr>
        <p:spPr>
          <a:xfrm>
            <a:off x="1600395" y="4284008"/>
            <a:ext cx="2049279" cy="369332"/>
          </a:xfrm>
          <a:prstGeom prst="rect">
            <a:avLst/>
          </a:prstGeom>
          <a:noFill/>
        </p:spPr>
        <p:txBody>
          <a:bodyPr wrap="none" rtlCol="0">
            <a:spAutoFit/>
          </a:bodyPr>
          <a:lstStyle/>
          <a:p>
            <a:r>
              <a:rPr lang="en-US" dirty="0"/>
              <a:t>The Film’s Audience</a:t>
            </a:r>
          </a:p>
        </p:txBody>
      </p:sp>
      <p:sp>
        <p:nvSpPr>
          <p:cNvPr id="3" name="Rectangle 2">
            <a:extLst>
              <a:ext uri="{FF2B5EF4-FFF2-40B4-BE49-F238E27FC236}">
                <a16:creationId xmlns:a16="http://schemas.microsoft.com/office/drawing/2014/main" id="{BCC19B39-C293-D34E-93A1-EDCBFAF170B4}"/>
              </a:ext>
            </a:extLst>
          </p:cNvPr>
          <p:cNvSpPr/>
          <p:nvPr/>
        </p:nvSpPr>
        <p:spPr>
          <a:xfrm>
            <a:off x="8287191" y="4996207"/>
            <a:ext cx="2731168" cy="923330"/>
          </a:xfrm>
          <a:prstGeom prst="rect">
            <a:avLst/>
          </a:prstGeom>
        </p:spPr>
        <p:txBody>
          <a:bodyPr wrap="square">
            <a:spAutoFit/>
          </a:bodyPr>
          <a:lstStyle/>
          <a:p>
            <a:pPr algn="ctr"/>
            <a:r>
              <a:rPr lang="en-US" i="1" dirty="0"/>
              <a:t>“She warned him not to be deceived by appearances, for beauty is found within.”</a:t>
            </a:r>
            <a:endParaRPr lang="en-US" dirty="0"/>
          </a:p>
        </p:txBody>
      </p:sp>
      <p:pic>
        <p:nvPicPr>
          <p:cNvPr id="14" name="Picture 13">
            <a:extLst>
              <a:ext uri="{FF2B5EF4-FFF2-40B4-BE49-F238E27FC236}">
                <a16:creationId xmlns:a16="http://schemas.microsoft.com/office/drawing/2014/main" id="{108AE90E-B58E-E146-8459-8C441B858D00}"/>
              </a:ext>
            </a:extLst>
          </p:cNvPr>
          <p:cNvPicPr>
            <a:picLocks noChangeAspect="1"/>
          </p:cNvPicPr>
          <p:nvPr/>
        </p:nvPicPr>
        <p:blipFill rotWithShape="1">
          <a:blip r:embed="rId5"/>
          <a:srcRect t="33639"/>
          <a:stretch/>
        </p:blipFill>
        <p:spPr>
          <a:xfrm rot="2442412">
            <a:off x="6194586" y="3029207"/>
            <a:ext cx="1962945" cy="1641292"/>
          </a:xfrm>
          <a:prstGeom prst="rect">
            <a:avLst/>
          </a:prstGeom>
        </p:spPr>
      </p:pic>
      <p:sp>
        <p:nvSpPr>
          <p:cNvPr id="15" name="Rectangle 14">
            <a:extLst>
              <a:ext uri="{FF2B5EF4-FFF2-40B4-BE49-F238E27FC236}">
                <a16:creationId xmlns:a16="http://schemas.microsoft.com/office/drawing/2014/main" id="{437E92EF-4AD8-9641-B4DD-C40368F9A3B9}"/>
              </a:ext>
            </a:extLst>
          </p:cNvPr>
          <p:cNvSpPr/>
          <p:nvPr/>
        </p:nvSpPr>
        <p:spPr>
          <a:xfrm>
            <a:off x="8221379" y="3134413"/>
            <a:ext cx="1087697" cy="830997"/>
          </a:xfrm>
          <a:prstGeom prst="rect">
            <a:avLst/>
          </a:prstGeom>
        </p:spPr>
        <p:txBody>
          <a:bodyPr wrap="square">
            <a:spAutoFit/>
          </a:bodyPr>
          <a:lstStyle/>
          <a:p>
            <a:r>
              <a:rPr lang="en-US" sz="4800" b="1" dirty="0"/>
              <a:t>???</a:t>
            </a:r>
            <a:endParaRPr lang="en-US" sz="4800" dirty="0"/>
          </a:p>
        </p:txBody>
      </p:sp>
    </p:spTree>
    <p:extLst>
      <p:ext uri="{BB962C8B-B14F-4D97-AF65-F5344CB8AC3E}">
        <p14:creationId xmlns:p14="http://schemas.microsoft.com/office/powerpoint/2010/main" val="9152317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riangle 4">
            <a:extLst>
              <a:ext uri="{FF2B5EF4-FFF2-40B4-BE49-F238E27FC236}">
                <a16:creationId xmlns:a16="http://schemas.microsoft.com/office/drawing/2014/main" id="{58C3B26F-1057-8440-B805-E522C8A694EF}"/>
              </a:ext>
            </a:extLst>
          </p:cNvPr>
          <p:cNvSpPr/>
          <p:nvPr/>
        </p:nvSpPr>
        <p:spPr>
          <a:xfrm>
            <a:off x="4745076" y="2741945"/>
            <a:ext cx="3000677" cy="258679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77F0DC22-E1CA-C843-802F-114490A226E1}"/>
              </a:ext>
            </a:extLst>
          </p:cNvPr>
          <p:cNvSpPr txBox="1"/>
          <p:nvPr/>
        </p:nvSpPr>
        <p:spPr>
          <a:xfrm>
            <a:off x="5713713" y="2372613"/>
            <a:ext cx="1300078" cy="369332"/>
          </a:xfrm>
          <a:prstGeom prst="rect">
            <a:avLst/>
          </a:prstGeom>
          <a:noFill/>
        </p:spPr>
        <p:txBody>
          <a:bodyPr wrap="square" rtlCol="0">
            <a:spAutoFit/>
          </a:bodyPr>
          <a:lstStyle/>
          <a:p>
            <a:r>
              <a:rPr lang="en-US" b="1" dirty="0"/>
              <a:t>Speaker</a:t>
            </a:r>
          </a:p>
        </p:txBody>
      </p:sp>
      <p:sp>
        <p:nvSpPr>
          <p:cNvPr id="7" name="TextBox 6">
            <a:extLst>
              <a:ext uri="{FF2B5EF4-FFF2-40B4-BE49-F238E27FC236}">
                <a16:creationId xmlns:a16="http://schemas.microsoft.com/office/drawing/2014/main" id="{D190AE3B-230E-D845-8242-B6F41C2214FF}"/>
              </a:ext>
            </a:extLst>
          </p:cNvPr>
          <p:cNvSpPr txBox="1"/>
          <p:nvPr/>
        </p:nvSpPr>
        <p:spPr>
          <a:xfrm>
            <a:off x="4430548" y="5328735"/>
            <a:ext cx="1200311" cy="369332"/>
          </a:xfrm>
          <a:prstGeom prst="rect">
            <a:avLst/>
          </a:prstGeom>
          <a:noFill/>
        </p:spPr>
        <p:txBody>
          <a:bodyPr wrap="square" rtlCol="0">
            <a:spAutoFit/>
          </a:bodyPr>
          <a:lstStyle/>
          <a:p>
            <a:r>
              <a:rPr lang="en-US" b="1" dirty="0"/>
              <a:t>Audience</a:t>
            </a:r>
          </a:p>
        </p:txBody>
      </p:sp>
      <p:sp>
        <p:nvSpPr>
          <p:cNvPr id="8" name="TextBox 7">
            <a:extLst>
              <a:ext uri="{FF2B5EF4-FFF2-40B4-BE49-F238E27FC236}">
                <a16:creationId xmlns:a16="http://schemas.microsoft.com/office/drawing/2014/main" id="{18186E9E-6EF8-2446-AC30-E83BB80AF7CB}"/>
              </a:ext>
            </a:extLst>
          </p:cNvPr>
          <p:cNvSpPr txBox="1"/>
          <p:nvPr/>
        </p:nvSpPr>
        <p:spPr>
          <a:xfrm>
            <a:off x="7223872" y="5347894"/>
            <a:ext cx="1073394" cy="369332"/>
          </a:xfrm>
          <a:prstGeom prst="rect">
            <a:avLst/>
          </a:prstGeom>
          <a:noFill/>
        </p:spPr>
        <p:txBody>
          <a:bodyPr wrap="square" rtlCol="0">
            <a:spAutoFit/>
          </a:bodyPr>
          <a:lstStyle/>
          <a:p>
            <a:r>
              <a:rPr lang="en-US" b="1" dirty="0"/>
              <a:t>Message</a:t>
            </a:r>
          </a:p>
        </p:txBody>
      </p:sp>
      <p:sp>
        <p:nvSpPr>
          <p:cNvPr id="9" name="TextBox 8">
            <a:extLst>
              <a:ext uri="{FF2B5EF4-FFF2-40B4-BE49-F238E27FC236}">
                <a16:creationId xmlns:a16="http://schemas.microsoft.com/office/drawing/2014/main" id="{3B3231FD-2F97-2244-B47D-7F4FBBC585DC}"/>
              </a:ext>
            </a:extLst>
          </p:cNvPr>
          <p:cNvSpPr txBox="1"/>
          <p:nvPr/>
        </p:nvSpPr>
        <p:spPr>
          <a:xfrm>
            <a:off x="5776937" y="4102166"/>
            <a:ext cx="1063401" cy="369332"/>
          </a:xfrm>
          <a:prstGeom prst="rect">
            <a:avLst/>
          </a:prstGeom>
          <a:noFill/>
        </p:spPr>
        <p:txBody>
          <a:bodyPr wrap="square" rtlCol="0">
            <a:spAutoFit/>
          </a:bodyPr>
          <a:lstStyle/>
          <a:p>
            <a:r>
              <a:rPr lang="en-US" b="1" dirty="0">
                <a:solidFill>
                  <a:schemeClr val="bg1"/>
                </a:solidFill>
              </a:rPr>
              <a:t>Purpose</a:t>
            </a:r>
          </a:p>
        </p:txBody>
      </p:sp>
      <p:pic>
        <p:nvPicPr>
          <p:cNvPr id="10" name="Picture 9">
            <a:extLst>
              <a:ext uri="{FF2B5EF4-FFF2-40B4-BE49-F238E27FC236}">
                <a16:creationId xmlns:a16="http://schemas.microsoft.com/office/drawing/2014/main" id="{660A7B45-10C1-6542-BB22-CC8BC397E70F}"/>
              </a:ext>
            </a:extLst>
          </p:cNvPr>
          <p:cNvPicPr>
            <a:picLocks noChangeAspect="1"/>
          </p:cNvPicPr>
          <p:nvPr/>
        </p:nvPicPr>
        <p:blipFill>
          <a:blip r:embed="rId3"/>
          <a:stretch>
            <a:fillRect/>
          </a:stretch>
        </p:blipFill>
        <p:spPr>
          <a:xfrm>
            <a:off x="6245413" y="1808422"/>
            <a:ext cx="1312072" cy="1128382"/>
          </a:xfrm>
          <a:prstGeom prst="rect">
            <a:avLst/>
          </a:prstGeom>
        </p:spPr>
      </p:pic>
      <p:pic>
        <p:nvPicPr>
          <p:cNvPr id="11" name="Picture 10">
            <a:extLst>
              <a:ext uri="{FF2B5EF4-FFF2-40B4-BE49-F238E27FC236}">
                <a16:creationId xmlns:a16="http://schemas.microsoft.com/office/drawing/2014/main" id="{FDF26398-68EB-CE41-AC17-CB400AEAB53C}"/>
              </a:ext>
            </a:extLst>
          </p:cNvPr>
          <p:cNvPicPr>
            <a:picLocks noChangeAspect="1"/>
          </p:cNvPicPr>
          <p:nvPr/>
        </p:nvPicPr>
        <p:blipFill>
          <a:blip r:embed="rId4"/>
          <a:stretch>
            <a:fillRect/>
          </a:stretch>
        </p:blipFill>
        <p:spPr>
          <a:xfrm flipH="1">
            <a:off x="3152063" y="4102166"/>
            <a:ext cx="1673975" cy="1354808"/>
          </a:xfrm>
          <a:prstGeom prst="rect">
            <a:avLst/>
          </a:prstGeom>
        </p:spPr>
      </p:pic>
      <p:sp>
        <p:nvSpPr>
          <p:cNvPr id="3" name="Rectangle 2">
            <a:extLst>
              <a:ext uri="{FF2B5EF4-FFF2-40B4-BE49-F238E27FC236}">
                <a16:creationId xmlns:a16="http://schemas.microsoft.com/office/drawing/2014/main" id="{BF92B882-1C19-DC47-9BF0-28D7933C522A}"/>
              </a:ext>
            </a:extLst>
          </p:cNvPr>
          <p:cNvSpPr/>
          <p:nvPr/>
        </p:nvSpPr>
        <p:spPr>
          <a:xfrm>
            <a:off x="7557485" y="4485516"/>
            <a:ext cx="2405051" cy="923330"/>
          </a:xfrm>
          <a:prstGeom prst="rect">
            <a:avLst/>
          </a:prstGeom>
        </p:spPr>
        <p:txBody>
          <a:bodyPr wrap="square">
            <a:spAutoFit/>
          </a:bodyPr>
          <a:lstStyle/>
          <a:p>
            <a:pPr algn="ctr"/>
            <a:r>
              <a:rPr lang="en-US" i="1" dirty="0"/>
              <a:t>“Just keep swimming.  Just keep swimming.  Just keep swimming.”</a:t>
            </a:r>
            <a:endParaRPr lang="en-US" dirty="0"/>
          </a:p>
        </p:txBody>
      </p:sp>
      <p:sp>
        <p:nvSpPr>
          <p:cNvPr id="13" name="Triangle 12">
            <a:extLst>
              <a:ext uri="{FF2B5EF4-FFF2-40B4-BE49-F238E27FC236}">
                <a16:creationId xmlns:a16="http://schemas.microsoft.com/office/drawing/2014/main" id="{3AD87D49-CCDD-D44F-B9FF-AA0277FC186D}"/>
              </a:ext>
            </a:extLst>
          </p:cNvPr>
          <p:cNvSpPr/>
          <p:nvPr/>
        </p:nvSpPr>
        <p:spPr>
          <a:xfrm>
            <a:off x="2699252" y="398505"/>
            <a:ext cx="7092321" cy="5987589"/>
          </a:xfrm>
          <a:prstGeom prst="triangle">
            <a:avLst/>
          </a:prstGeom>
          <a:noFill/>
          <a:ln w="381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0234122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DAB9C-1582-CC42-8860-F24681CC66E8}"/>
              </a:ext>
            </a:extLst>
          </p:cNvPr>
          <p:cNvSpPr>
            <a:spLocks noGrp="1"/>
          </p:cNvSpPr>
          <p:nvPr>
            <p:ph type="ctrTitle"/>
          </p:nvPr>
        </p:nvSpPr>
        <p:spPr>
          <a:xfrm>
            <a:off x="1593273" y="3186690"/>
            <a:ext cx="9144000" cy="2387600"/>
          </a:xfrm>
        </p:spPr>
        <p:txBody>
          <a:bodyPr>
            <a:normAutofit fontScale="90000"/>
          </a:bodyPr>
          <a:lstStyle/>
          <a:p>
            <a:r>
              <a:rPr lang="en-US" b="1" dirty="0"/>
              <a:t>Do Now:</a:t>
            </a:r>
            <a:br>
              <a:rPr lang="en-US" b="1" dirty="0"/>
            </a:br>
            <a:r>
              <a:rPr lang="en-US" dirty="0"/>
              <a:t>What is an argument?</a:t>
            </a:r>
            <a:br>
              <a:rPr lang="en-US" dirty="0"/>
            </a:br>
            <a:r>
              <a:rPr lang="en-US" dirty="0"/>
              <a:t>Respond in your notes.  Be thoughtful and thorough in your response – and, be prepared to share!</a:t>
            </a:r>
          </a:p>
        </p:txBody>
      </p:sp>
    </p:spTree>
    <p:extLst>
      <p:ext uri="{BB962C8B-B14F-4D97-AF65-F5344CB8AC3E}">
        <p14:creationId xmlns:p14="http://schemas.microsoft.com/office/powerpoint/2010/main" val="25981866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riangle 4">
            <a:extLst>
              <a:ext uri="{FF2B5EF4-FFF2-40B4-BE49-F238E27FC236}">
                <a16:creationId xmlns:a16="http://schemas.microsoft.com/office/drawing/2014/main" id="{58C3B26F-1057-8440-B805-E522C8A694EF}"/>
              </a:ext>
            </a:extLst>
          </p:cNvPr>
          <p:cNvSpPr/>
          <p:nvPr/>
        </p:nvSpPr>
        <p:spPr>
          <a:xfrm>
            <a:off x="4745076" y="2741945"/>
            <a:ext cx="3000677" cy="258679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77F0DC22-E1CA-C843-802F-114490A226E1}"/>
              </a:ext>
            </a:extLst>
          </p:cNvPr>
          <p:cNvSpPr txBox="1"/>
          <p:nvPr/>
        </p:nvSpPr>
        <p:spPr>
          <a:xfrm>
            <a:off x="5713713" y="2372613"/>
            <a:ext cx="1300078" cy="369332"/>
          </a:xfrm>
          <a:prstGeom prst="rect">
            <a:avLst/>
          </a:prstGeom>
          <a:noFill/>
        </p:spPr>
        <p:txBody>
          <a:bodyPr wrap="square" rtlCol="0">
            <a:spAutoFit/>
          </a:bodyPr>
          <a:lstStyle/>
          <a:p>
            <a:r>
              <a:rPr lang="en-US" b="1" dirty="0"/>
              <a:t>Speaker</a:t>
            </a:r>
          </a:p>
        </p:txBody>
      </p:sp>
      <p:sp>
        <p:nvSpPr>
          <p:cNvPr id="7" name="TextBox 6">
            <a:extLst>
              <a:ext uri="{FF2B5EF4-FFF2-40B4-BE49-F238E27FC236}">
                <a16:creationId xmlns:a16="http://schemas.microsoft.com/office/drawing/2014/main" id="{D190AE3B-230E-D845-8242-B6F41C2214FF}"/>
              </a:ext>
            </a:extLst>
          </p:cNvPr>
          <p:cNvSpPr txBox="1"/>
          <p:nvPr/>
        </p:nvSpPr>
        <p:spPr>
          <a:xfrm>
            <a:off x="4430548" y="5328735"/>
            <a:ext cx="1200311" cy="369332"/>
          </a:xfrm>
          <a:prstGeom prst="rect">
            <a:avLst/>
          </a:prstGeom>
          <a:noFill/>
        </p:spPr>
        <p:txBody>
          <a:bodyPr wrap="square" rtlCol="0">
            <a:spAutoFit/>
          </a:bodyPr>
          <a:lstStyle/>
          <a:p>
            <a:r>
              <a:rPr lang="en-US" b="1" dirty="0"/>
              <a:t>Audience</a:t>
            </a:r>
          </a:p>
        </p:txBody>
      </p:sp>
      <p:sp>
        <p:nvSpPr>
          <p:cNvPr id="8" name="TextBox 7">
            <a:extLst>
              <a:ext uri="{FF2B5EF4-FFF2-40B4-BE49-F238E27FC236}">
                <a16:creationId xmlns:a16="http://schemas.microsoft.com/office/drawing/2014/main" id="{18186E9E-6EF8-2446-AC30-E83BB80AF7CB}"/>
              </a:ext>
            </a:extLst>
          </p:cNvPr>
          <p:cNvSpPr txBox="1"/>
          <p:nvPr/>
        </p:nvSpPr>
        <p:spPr>
          <a:xfrm>
            <a:off x="7223872" y="5347894"/>
            <a:ext cx="1073394" cy="369332"/>
          </a:xfrm>
          <a:prstGeom prst="rect">
            <a:avLst/>
          </a:prstGeom>
          <a:noFill/>
        </p:spPr>
        <p:txBody>
          <a:bodyPr wrap="square" rtlCol="0">
            <a:spAutoFit/>
          </a:bodyPr>
          <a:lstStyle/>
          <a:p>
            <a:r>
              <a:rPr lang="en-US" b="1" dirty="0"/>
              <a:t>Message</a:t>
            </a:r>
          </a:p>
        </p:txBody>
      </p:sp>
      <p:sp>
        <p:nvSpPr>
          <p:cNvPr id="9" name="TextBox 8">
            <a:extLst>
              <a:ext uri="{FF2B5EF4-FFF2-40B4-BE49-F238E27FC236}">
                <a16:creationId xmlns:a16="http://schemas.microsoft.com/office/drawing/2014/main" id="{3B3231FD-2F97-2244-B47D-7F4FBBC585DC}"/>
              </a:ext>
            </a:extLst>
          </p:cNvPr>
          <p:cNvSpPr txBox="1"/>
          <p:nvPr/>
        </p:nvSpPr>
        <p:spPr>
          <a:xfrm>
            <a:off x="5776937" y="4102166"/>
            <a:ext cx="1063401" cy="369332"/>
          </a:xfrm>
          <a:prstGeom prst="rect">
            <a:avLst/>
          </a:prstGeom>
          <a:noFill/>
        </p:spPr>
        <p:txBody>
          <a:bodyPr wrap="square" rtlCol="0">
            <a:spAutoFit/>
          </a:bodyPr>
          <a:lstStyle/>
          <a:p>
            <a:r>
              <a:rPr lang="en-US" b="1" dirty="0">
                <a:solidFill>
                  <a:schemeClr val="bg1"/>
                </a:solidFill>
              </a:rPr>
              <a:t>Purpose</a:t>
            </a:r>
          </a:p>
        </p:txBody>
      </p:sp>
      <p:pic>
        <p:nvPicPr>
          <p:cNvPr id="10" name="Picture 9">
            <a:extLst>
              <a:ext uri="{FF2B5EF4-FFF2-40B4-BE49-F238E27FC236}">
                <a16:creationId xmlns:a16="http://schemas.microsoft.com/office/drawing/2014/main" id="{660A7B45-10C1-6542-BB22-CC8BC397E70F}"/>
              </a:ext>
            </a:extLst>
          </p:cNvPr>
          <p:cNvPicPr>
            <a:picLocks noChangeAspect="1"/>
          </p:cNvPicPr>
          <p:nvPr/>
        </p:nvPicPr>
        <p:blipFill>
          <a:blip r:embed="rId3"/>
          <a:stretch>
            <a:fillRect/>
          </a:stretch>
        </p:blipFill>
        <p:spPr>
          <a:xfrm>
            <a:off x="6245413" y="1808422"/>
            <a:ext cx="1312072" cy="1128382"/>
          </a:xfrm>
          <a:prstGeom prst="rect">
            <a:avLst/>
          </a:prstGeom>
        </p:spPr>
      </p:pic>
      <p:pic>
        <p:nvPicPr>
          <p:cNvPr id="11" name="Picture 10">
            <a:extLst>
              <a:ext uri="{FF2B5EF4-FFF2-40B4-BE49-F238E27FC236}">
                <a16:creationId xmlns:a16="http://schemas.microsoft.com/office/drawing/2014/main" id="{FDF26398-68EB-CE41-AC17-CB400AEAB53C}"/>
              </a:ext>
            </a:extLst>
          </p:cNvPr>
          <p:cNvPicPr>
            <a:picLocks noChangeAspect="1"/>
          </p:cNvPicPr>
          <p:nvPr/>
        </p:nvPicPr>
        <p:blipFill>
          <a:blip r:embed="rId4"/>
          <a:stretch>
            <a:fillRect/>
          </a:stretch>
        </p:blipFill>
        <p:spPr>
          <a:xfrm flipH="1">
            <a:off x="3152063" y="4102166"/>
            <a:ext cx="1673975" cy="1354808"/>
          </a:xfrm>
          <a:prstGeom prst="rect">
            <a:avLst/>
          </a:prstGeom>
        </p:spPr>
      </p:pic>
      <p:sp>
        <p:nvSpPr>
          <p:cNvPr id="3" name="Rectangle 2">
            <a:extLst>
              <a:ext uri="{FF2B5EF4-FFF2-40B4-BE49-F238E27FC236}">
                <a16:creationId xmlns:a16="http://schemas.microsoft.com/office/drawing/2014/main" id="{BF92B882-1C19-DC47-9BF0-28D7933C522A}"/>
              </a:ext>
            </a:extLst>
          </p:cNvPr>
          <p:cNvSpPr/>
          <p:nvPr/>
        </p:nvSpPr>
        <p:spPr>
          <a:xfrm>
            <a:off x="7557485" y="4485516"/>
            <a:ext cx="2405051" cy="923330"/>
          </a:xfrm>
          <a:prstGeom prst="rect">
            <a:avLst/>
          </a:prstGeom>
        </p:spPr>
        <p:txBody>
          <a:bodyPr wrap="square">
            <a:spAutoFit/>
          </a:bodyPr>
          <a:lstStyle/>
          <a:p>
            <a:pPr algn="ctr"/>
            <a:r>
              <a:rPr lang="en-US" i="1" dirty="0"/>
              <a:t>“Just keep swimming.  Just keep swimming.  Just keep swimming.”</a:t>
            </a:r>
            <a:endParaRPr lang="en-US" dirty="0"/>
          </a:p>
        </p:txBody>
      </p:sp>
      <p:sp>
        <p:nvSpPr>
          <p:cNvPr id="13" name="Triangle 12">
            <a:extLst>
              <a:ext uri="{FF2B5EF4-FFF2-40B4-BE49-F238E27FC236}">
                <a16:creationId xmlns:a16="http://schemas.microsoft.com/office/drawing/2014/main" id="{3AD87D49-CCDD-D44F-B9FF-AA0277FC186D}"/>
              </a:ext>
            </a:extLst>
          </p:cNvPr>
          <p:cNvSpPr/>
          <p:nvPr/>
        </p:nvSpPr>
        <p:spPr>
          <a:xfrm>
            <a:off x="2699252" y="398505"/>
            <a:ext cx="7092321" cy="5987589"/>
          </a:xfrm>
          <a:prstGeom prst="triangle">
            <a:avLst/>
          </a:prstGeom>
          <a:noFill/>
          <a:ln w="381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DFE83149-DBB6-754D-AED9-424FD151D764}"/>
              </a:ext>
            </a:extLst>
          </p:cNvPr>
          <p:cNvSpPr txBox="1"/>
          <p:nvPr/>
        </p:nvSpPr>
        <p:spPr>
          <a:xfrm>
            <a:off x="6308637" y="273728"/>
            <a:ext cx="4964952" cy="369332"/>
          </a:xfrm>
          <a:prstGeom prst="rect">
            <a:avLst/>
          </a:prstGeom>
          <a:noFill/>
        </p:spPr>
        <p:txBody>
          <a:bodyPr wrap="square" rtlCol="0">
            <a:spAutoFit/>
          </a:bodyPr>
          <a:lstStyle/>
          <a:p>
            <a:r>
              <a:rPr lang="en-US" b="1" dirty="0"/>
              <a:t>Speaker: The writers at Disney</a:t>
            </a:r>
          </a:p>
        </p:txBody>
      </p:sp>
      <p:pic>
        <p:nvPicPr>
          <p:cNvPr id="15" name="Picture 14">
            <a:extLst>
              <a:ext uri="{FF2B5EF4-FFF2-40B4-BE49-F238E27FC236}">
                <a16:creationId xmlns:a16="http://schemas.microsoft.com/office/drawing/2014/main" id="{BA06AC8D-4B28-BE47-AE72-F87BC1DF0E9D}"/>
              </a:ext>
            </a:extLst>
          </p:cNvPr>
          <p:cNvPicPr>
            <a:picLocks noChangeAspect="1"/>
          </p:cNvPicPr>
          <p:nvPr/>
        </p:nvPicPr>
        <p:blipFill>
          <a:blip r:embed="rId5"/>
          <a:stretch>
            <a:fillRect/>
          </a:stretch>
        </p:blipFill>
        <p:spPr>
          <a:xfrm>
            <a:off x="7448598" y="600345"/>
            <a:ext cx="1609224" cy="1436641"/>
          </a:xfrm>
          <a:prstGeom prst="rect">
            <a:avLst/>
          </a:prstGeom>
        </p:spPr>
      </p:pic>
      <p:pic>
        <p:nvPicPr>
          <p:cNvPr id="16" name="Picture 15">
            <a:extLst>
              <a:ext uri="{FF2B5EF4-FFF2-40B4-BE49-F238E27FC236}">
                <a16:creationId xmlns:a16="http://schemas.microsoft.com/office/drawing/2014/main" id="{ACBB466F-5042-BD47-920F-69E6579D39A0}"/>
              </a:ext>
            </a:extLst>
          </p:cNvPr>
          <p:cNvPicPr>
            <a:picLocks noChangeAspect="1"/>
          </p:cNvPicPr>
          <p:nvPr/>
        </p:nvPicPr>
        <p:blipFill>
          <a:blip r:embed="rId6"/>
          <a:stretch>
            <a:fillRect/>
          </a:stretch>
        </p:blipFill>
        <p:spPr>
          <a:xfrm>
            <a:off x="653432" y="4732867"/>
            <a:ext cx="1879600" cy="1930400"/>
          </a:xfrm>
          <a:prstGeom prst="rect">
            <a:avLst/>
          </a:prstGeom>
        </p:spPr>
      </p:pic>
      <p:sp>
        <p:nvSpPr>
          <p:cNvPr id="17" name="Rectangle 16">
            <a:extLst>
              <a:ext uri="{FF2B5EF4-FFF2-40B4-BE49-F238E27FC236}">
                <a16:creationId xmlns:a16="http://schemas.microsoft.com/office/drawing/2014/main" id="{968E8551-DC99-2B45-AFBE-D21DA6A19FAD}"/>
              </a:ext>
            </a:extLst>
          </p:cNvPr>
          <p:cNvSpPr/>
          <p:nvPr/>
        </p:nvSpPr>
        <p:spPr>
          <a:xfrm>
            <a:off x="160097" y="3747149"/>
            <a:ext cx="3330527" cy="923330"/>
          </a:xfrm>
          <a:prstGeom prst="rect">
            <a:avLst/>
          </a:prstGeom>
        </p:spPr>
        <p:txBody>
          <a:bodyPr wrap="none">
            <a:spAutoFit/>
          </a:bodyPr>
          <a:lstStyle/>
          <a:p>
            <a:r>
              <a:rPr lang="en-US" b="1" dirty="0"/>
              <a:t>Audience: The general public /</a:t>
            </a:r>
          </a:p>
          <a:p>
            <a:r>
              <a:rPr lang="en-US" b="1" dirty="0"/>
              <a:t>Families with children under 16 /</a:t>
            </a:r>
          </a:p>
          <a:p>
            <a:r>
              <a:rPr lang="en-US" b="1" dirty="0"/>
              <a:t>An international audience</a:t>
            </a:r>
          </a:p>
        </p:txBody>
      </p:sp>
      <p:sp>
        <p:nvSpPr>
          <p:cNvPr id="18" name="Rectangle 17">
            <a:extLst>
              <a:ext uri="{FF2B5EF4-FFF2-40B4-BE49-F238E27FC236}">
                <a16:creationId xmlns:a16="http://schemas.microsoft.com/office/drawing/2014/main" id="{2E6573B8-999A-9D40-B878-9CF79EC1F476}"/>
              </a:ext>
            </a:extLst>
          </p:cNvPr>
          <p:cNvSpPr/>
          <p:nvPr/>
        </p:nvSpPr>
        <p:spPr>
          <a:xfrm>
            <a:off x="9801877" y="4670479"/>
            <a:ext cx="2197800" cy="1754326"/>
          </a:xfrm>
          <a:prstGeom prst="rect">
            <a:avLst/>
          </a:prstGeom>
        </p:spPr>
        <p:txBody>
          <a:bodyPr wrap="square">
            <a:spAutoFit/>
          </a:bodyPr>
          <a:lstStyle/>
          <a:p>
            <a:pPr algn="ctr"/>
            <a:r>
              <a:rPr lang="en-US" b="1" dirty="0"/>
              <a:t>Message: Our movies are inspirational and will make you feel good!  This one is about never giving up! </a:t>
            </a:r>
            <a:endParaRPr lang="en-US" dirty="0"/>
          </a:p>
        </p:txBody>
      </p:sp>
      <p:sp>
        <p:nvSpPr>
          <p:cNvPr id="19" name="Rectangle 18">
            <a:extLst>
              <a:ext uri="{FF2B5EF4-FFF2-40B4-BE49-F238E27FC236}">
                <a16:creationId xmlns:a16="http://schemas.microsoft.com/office/drawing/2014/main" id="{6BADD2A8-5D08-4E4F-8B5F-8C4C6AF09FC3}"/>
              </a:ext>
            </a:extLst>
          </p:cNvPr>
          <p:cNvSpPr/>
          <p:nvPr/>
        </p:nvSpPr>
        <p:spPr>
          <a:xfrm>
            <a:off x="1307195" y="643060"/>
            <a:ext cx="2536617" cy="1754326"/>
          </a:xfrm>
          <a:prstGeom prst="rect">
            <a:avLst/>
          </a:prstGeom>
        </p:spPr>
        <p:txBody>
          <a:bodyPr wrap="square">
            <a:spAutoFit/>
          </a:bodyPr>
          <a:lstStyle/>
          <a:p>
            <a:pPr algn="ctr"/>
            <a:r>
              <a:rPr lang="en-US" b="1" dirty="0"/>
              <a:t>Purpose: Spend your money on this movie.</a:t>
            </a:r>
          </a:p>
          <a:p>
            <a:pPr algn="ctr"/>
            <a:r>
              <a:rPr lang="en-US" b="1" dirty="0"/>
              <a:t>Buy the related merchandise.  Continue to grow our business and our brand!</a:t>
            </a:r>
            <a:endParaRPr lang="en-US" dirty="0"/>
          </a:p>
        </p:txBody>
      </p:sp>
      <p:cxnSp>
        <p:nvCxnSpPr>
          <p:cNvPr id="21" name="Straight Connector 20">
            <a:extLst>
              <a:ext uri="{FF2B5EF4-FFF2-40B4-BE49-F238E27FC236}">
                <a16:creationId xmlns:a16="http://schemas.microsoft.com/office/drawing/2014/main" id="{47756C2C-4CEF-5142-97B8-B977AB68A2A0}"/>
              </a:ext>
            </a:extLst>
          </p:cNvPr>
          <p:cNvCxnSpPr>
            <a:cxnSpLocks/>
          </p:cNvCxnSpPr>
          <p:nvPr/>
        </p:nvCxnSpPr>
        <p:spPr>
          <a:xfrm>
            <a:off x="3490624" y="2178487"/>
            <a:ext cx="2399012" cy="1971229"/>
          </a:xfrm>
          <a:prstGeom prst="line">
            <a:avLst/>
          </a:prstGeom>
          <a:ln w="149225" cmpd="dbl">
            <a:solidFill>
              <a:srgbClr val="FF0000"/>
            </a:solidFill>
            <a:tailEnd type="triangle"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25009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2A5B9-6937-774A-95CD-A948D3213CAB}"/>
              </a:ext>
            </a:extLst>
          </p:cNvPr>
          <p:cNvSpPr>
            <a:spLocks noGrp="1"/>
          </p:cNvSpPr>
          <p:nvPr>
            <p:ph type="title"/>
          </p:nvPr>
        </p:nvSpPr>
        <p:spPr>
          <a:xfrm>
            <a:off x="838200" y="2602999"/>
            <a:ext cx="10515600" cy="1325563"/>
          </a:xfrm>
        </p:spPr>
        <p:txBody>
          <a:bodyPr>
            <a:normAutofit fontScale="90000"/>
          </a:bodyPr>
          <a:lstStyle/>
          <a:p>
            <a:pPr algn="ctr"/>
            <a:r>
              <a:rPr lang="en-US" b="1" dirty="0">
                <a:solidFill>
                  <a:schemeClr val="bg1"/>
                </a:solidFill>
              </a:rPr>
              <a:t>Reflect.  </a:t>
            </a:r>
            <a:r>
              <a:rPr lang="en-US" dirty="0">
                <a:solidFill>
                  <a:schemeClr val="bg1"/>
                </a:solidFill>
              </a:rPr>
              <a:t>What’s an argument?  What are three specific examples of “arguments” that you encountered </a:t>
            </a:r>
            <a:r>
              <a:rPr lang="en-US" i="1" dirty="0">
                <a:solidFill>
                  <a:schemeClr val="bg1"/>
                </a:solidFill>
              </a:rPr>
              <a:t>today…?</a:t>
            </a:r>
            <a:endParaRPr lang="en-US" b="1" i="1" dirty="0">
              <a:solidFill>
                <a:schemeClr val="bg1"/>
              </a:solidFill>
            </a:endParaRPr>
          </a:p>
        </p:txBody>
      </p:sp>
    </p:spTree>
    <p:extLst>
      <p:ext uri="{BB962C8B-B14F-4D97-AF65-F5344CB8AC3E}">
        <p14:creationId xmlns:p14="http://schemas.microsoft.com/office/powerpoint/2010/main" val="2255854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5241A9-1AFA-EF40-8BD6-6FF9D516FCDC}"/>
              </a:ext>
            </a:extLst>
          </p:cNvPr>
          <p:cNvSpPr>
            <a:spLocks noGrp="1"/>
          </p:cNvSpPr>
          <p:nvPr>
            <p:ph type="title"/>
          </p:nvPr>
        </p:nvSpPr>
        <p:spPr/>
        <p:txBody>
          <a:bodyPr/>
          <a:lstStyle/>
          <a:p>
            <a:r>
              <a:rPr lang="en-US" b="1" dirty="0"/>
              <a:t>The Rhetorical Appeals</a:t>
            </a:r>
          </a:p>
        </p:txBody>
      </p:sp>
      <p:sp>
        <p:nvSpPr>
          <p:cNvPr id="3" name="Rectangle 2">
            <a:extLst>
              <a:ext uri="{FF2B5EF4-FFF2-40B4-BE49-F238E27FC236}">
                <a16:creationId xmlns:a16="http://schemas.microsoft.com/office/drawing/2014/main" id="{86038BD2-1E70-1949-ADDD-06F651A58A4F}"/>
              </a:ext>
            </a:extLst>
          </p:cNvPr>
          <p:cNvSpPr/>
          <p:nvPr/>
        </p:nvSpPr>
        <p:spPr>
          <a:xfrm>
            <a:off x="657726" y="1522246"/>
            <a:ext cx="3625516" cy="4938712"/>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DA2DE0E6-26CD-8045-B6AA-E3EB91CA47F5}"/>
              </a:ext>
            </a:extLst>
          </p:cNvPr>
          <p:cNvSpPr/>
          <p:nvPr/>
        </p:nvSpPr>
        <p:spPr>
          <a:xfrm>
            <a:off x="4283242" y="1522246"/>
            <a:ext cx="3625516" cy="4938712"/>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58193249-60DD-CB45-B8D9-97F80804D7EB}"/>
              </a:ext>
            </a:extLst>
          </p:cNvPr>
          <p:cNvSpPr/>
          <p:nvPr/>
        </p:nvSpPr>
        <p:spPr>
          <a:xfrm>
            <a:off x="7908758" y="1522246"/>
            <a:ext cx="3625516" cy="4938712"/>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74EF4BA-ABE6-C54D-89B2-F8D834DE9DB1}"/>
              </a:ext>
            </a:extLst>
          </p:cNvPr>
          <p:cNvSpPr txBox="1"/>
          <p:nvPr/>
        </p:nvSpPr>
        <p:spPr>
          <a:xfrm>
            <a:off x="1810688" y="1690688"/>
            <a:ext cx="1319592" cy="584775"/>
          </a:xfrm>
          <a:prstGeom prst="rect">
            <a:avLst/>
          </a:prstGeom>
          <a:noFill/>
        </p:spPr>
        <p:txBody>
          <a:bodyPr wrap="none" rtlCol="0">
            <a:spAutoFit/>
          </a:bodyPr>
          <a:lstStyle/>
          <a:p>
            <a:r>
              <a:rPr lang="en-US" sz="3200" b="1" dirty="0"/>
              <a:t>ETHOS</a:t>
            </a:r>
          </a:p>
        </p:txBody>
      </p:sp>
      <p:sp>
        <p:nvSpPr>
          <p:cNvPr id="12" name="TextBox 11">
            <a:extLst>
              <a:ext uri="{FF2B5EF4-FFF2-40B4-BE49-F238E27FC236}">
                <a16:creationId xmlns:a16="http://schemas.microsoft.com/office/drawing/2014/main" id="{E133004B-6E9E-184F-8850-3AAD52AD7B5F}"/>
              </a:ext>
            </a:extLst>
          </p:cNvPr>
          <p:cNvSpPr txBox="1"/>
          <p:nvPr/>
        </p:nvSpPr>
        <p:spPr>
          <a:xfrm>
            <a:off x="5333099" y="1690688"/>
            <a:ext cx="1525802" cy="584775"/>
          </a:xfrm>
          <a:prstGeom prst="rect">
            <a:avLst/>
          </a:prstGeom>
          <a:noFill/>
        </p:spPr>
        <p:txBody>
          <a:bodyPr wrap="none" rtlCol="0">
            <a:spAutoFit/>
          </a:bodyPr>
          <a:lstStyle/>
          <a:p>
            <a:r>
              <a:rPr lang="en-US" sz="3200" b="1" dirty="0"/>
              <a:t>PATHOS</a:t>
            </a:r>
          </a:p>
        </p:txBody>
      </p:sp>
      <p:sp>
        <p:nvSpPr>
          <p:cNvPr id="13" name="TextBox 12">
            <a:extLst>
              <a:ext uri="{FF2B5EF4-FFF2-40B4-BE49-F238E27FC236}">
                <a16:creationId xmlns:a16="http://schemas.microsoft.com/office/drawing/2014/main" id="{40C46192-21E2-B24F-B3D8-9C9390CFE6DB}"/>
              </a:ext>
            </a:extLst>
          </p:cNvPr>
          <p:cNvSpPr txBox="1"/>
          <p:nvPr/>
        </p:nvSpPr>
        <p:spPr>
          <a:xfrm>
            <a:off x="9123980" y="1690688"/>
            <a:ext cx="1360437" cy="584775"/>
          </a:xfrm>
          <a:prstGeom prst="rect">
            <a:avLst/>
          </a:prstGeom>
          <a:noFill/>
        </p:spPr>
        <p:txBody>
          <a:bodyPr wrap="none" rtlCol="0">
            <a:spAutoFit/>
          </a:bodyPr>
          <a:lstStyle/>
          <a:p>
            <a:r>
              <a:rPr lang="en-US" sz="3200" b="1" dirty="0"/>
              <a:t>LOGOS</a:t>
            </a:r>
          </a:p>
        </p:txBody>
      </p:sp>
    </p:spTree>
    <p:extLst>
      <p:ext uri="{BB962C8B-B14F-4D97-AF65-F5344CB8AC3E}">
        <p14:creationId xmlns:p14="http://schemas.microsoft.com/office/powerpoint/2010/main" val="15490291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5241A9-1AFA-EF40-8BD6-6FF9D516FCDC}"/>
              </a:ext>
            </a:extLst>
          </p:cNvPr>
          <p:cNvSpPr>
            <a:spLocks noGrp="1"/>
          </p:cNvSpPr>
          <p:nvPr>
            <p:ph type="title"/>
          </p:nvPr>
        </p:nvSpPr>
        <p:spPr/>
        <p:txBody>
          <a:bodyPr/>
          <a:lstStyle/>
          <a:p>
            <a:r>
              <a:rPr lang="en-US" b="1" dirty="0"/>
              <a:t>The Rhetorical Appeals</a:t>
            </a:r>
          </a:p>
        </p:txBody>
      </p:sp>
      <p:sp>
        <p:nvSpPr>
          <p:cNvPr id="3" name="Rectangle 2">
            <a:extLst>
              <a:ext uri="{FF2B5EF4-FFF2-40B4-BE49-F238E27FC236}">
                <a16:creationId xmlns:a16="http://schemas.microsoft.com/office/drawing/2014/main" id="{86038BD2-1E70-1949-ADDD-06F651A58A4F}"/>
              </a:ext>
            </a:extLst>
          </p:cNvPr>
          <p:cNvSpPr/>
          <p:nvPr/>
        </p:nvSpPr>
        <p:spPr>
          <a:xfrm>
            <a:off x="657726" y="1522246"/>
            <a:ext cx="3625516" cy="4938712"/>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 name="Rectangle 9">
            <a:extLst>
              <a:ext uri="{FF2B5EF4-FFF2-40B4-BE49-F238E27FC236}">
                <a16:creationId xmlns:a16="http://schemas.microsoft.com/office/drawing/2014/main" id="{DA2DE0E6-26CD-8045-B6AA-E3EB91CA47F5}"/>
              </a:ext>
            </a:extLst>
          </p:cNvPr>
          <p:cNvSpPr/>
          <p:nvPr/>
        </p:nvSpPr>
        <p:spPr>
          <a:xfrm>
            <a:off x="4283242" y="1522246"/>
            <a:ext cx="3625516" cy="4938712"/>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58193249-60DD-CB45-B8D9-97F80804D7EB}"/>
              </a:ext>
            </a:extLst>
          </p:cNvPr>
          <p:cNvSpPr/>
          <p:nvPr/>
        </p:nvSpPr>
        <p:spPr>
          <a:xfrm>
            <a:off x="7908758" y="1522246"/>
            <a:ext cx="3625516" cy="4938712"/>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74EF4BA-ABE6-C54D-89B2-F8D834DE9DB1}"/>
              </a:ext>
            </a:extLst>
          </p:cNvPr>
          <p:cNvSpPr txBox="1"/>
          <p:nvPr/>
        </p:nvSpPr>
        <p:spPr>
          <a:xfrm>
            <a:off x="1810688" y="1690688"/>
            <a:ext cx="1319592" cy="584775"/>
          </a:xfrm>
          <a:prstGeom prst="rect">
            <a:avLst/>
          </a:prstGeom>
          <a:noFill/>
        </p:spPr>
        <p:txBody>
          <a:bodyPr wrap="none" rtlCol="0">
            <a:spAutoFit/>
          </a:bodyPr>
          <a:lstStyle/>
          <a:p>
            <a:r>
              <a:rPr lang="en-US" sz="3200" b="1" dirty="0"/>
              <a:t>ETHOS</a:t>
            </a:r>
          </a:p>
        </p:txBody>
      </p:sp>
      <p:sp>
        <p:nvSpPr>
          <p:cNvPr id="12" name="TextBox 11">
            <a:extLst>
              <a:ext uri="{FF2B5EF4-FFF2-40B4-BE49-F238E27FC236}">
                <a16:creationId xmlns:a16="http://schemas.microsoft.com/office/drawing/2014/main" id="{E133004B-6E9E-184F-8850-3AAD52AD7B5F}"/>
              </a:ext>
            </a:extLst>
          </p:cNvPr>
          <p:cNvSpPr txBox="1"/>
          <p:nvPr/>
        </p:nvSpPr>
        <p:spPr>
          <a:xfrm>
            <a:off x="5333099" y="1690688"/>
            <a:ext cx="1525802" cy="584775"/>
          </a:xfrm>
          <a:prstGeom prst="rect">
            <a:avLst/>
          </a:prstGeom>
          <a:noFill/>
        </p:spPr>
        <p:txBody>
          <a:bodyPr wrap="none" rtlCol="0">
            <a:spAutoFit/>
          </a:bodyPr>
          <a:lstStyle/>
          <a:p>
            <a:r>
              <a:rPr lang="en-US" sz="3200" b="1" dirty="0"/>
              <a:t>PATHOS</a:t>
            </a:r>
          </a:p>
        </p:txBody>
      </p:sp>
      <p:sp>
        <p:nvSpPr>
          <p:cNvPr id="13" name="TextBox 12">
            <a:extLst>
              <a:ext uri="{FF2B5EF4-FFF2-40B4-BE49-F238E27FC236}">
                <a16:creationId xmlns:a16="http://schemas.microsoft.com/office/drawing/2014/main" id="{40C46192-21E2-B24F-B3D8-9C9390CFE6DB}"/>
              </a:ext>
            </a:extLst>
          </p:cNvPr>
          <p:cNvSpPr txBox="1"/>
          <p:nvPr/>
        </p:nvSpPr>
        <p:spPr>
          <a:xfrm>
            <a:off x="9123980" y="1690688"/>
            <a:ext cx="1360437" cy="584775"/>
          </a:xfrm>
          <a:prstGeom prst="rect">
            <a:avLst/>
          </a:prstGeom>
          <a:noFill/>
        </p:spPr>
        <p:txBody>
          <a:bodyPr wrap="none" rtlCol="0">
            <a:spAutoFit/>
          </a:bodyPr>
          <a:lstStyle/>
          <a:p>
            <a:r>
              <a:rPr lang="en-US" sz="3200" b="1" dirty="0"/>
              <a:t>LOGOS</a:t>
            </a:r>
          </a:p>
        </p:txBody>
      </p:sp>
      <p:sp>
        <p:nvSpPr>
          <p:cNvPr id="9" name="TextBox 8">
            <a:extLst>
              <a:ext uri="{FF2B5EF4-FFF2-40B4-BE49-F238E27FC236}">
                <a16:creationId xmlns:a16="http://schemas.microsoft.com/office/drawing/2014/main" id="{CEBB1CFD-B80F-274E-91DB-CED9FE06A040}"/>
              </a:ext>
            </a:extLst>
          </p:cNvPr>
          <p:cNvSpPr txBox="1"/>
          <p:nvPr/>
        </p:nvSpPr>
        <p:spPr>
          <a:xfrm>
            <a:off x="1656799" y="2213072"/>
            <a:ext cx="1627369" cy="461665"/>
          </a:xfrm>
          <a:prstGeom prst="rect">
            <a:avLst/>
          </a:prstGeom>
          <a:noFill/>
        </p:spPr>
        <p:txBody>
          <a:bodyPr wrap="none" rtlCol="0">
            <a:spAutoFit/>
          </a:bodyPr>
          <a:lstStyle/>
          <a:p>
            <a:r>
              <a:rPr lang="en-US" sz="2400" i="1" dirty="0"/>
              <a:t>[Credibility]</a:t>
            </a:r>
          </a:p>
        </p:txBody>
      </p:sp>
    </p:spTree>
    <p:extLst>
      <p:ext uri="{BB962C8B-B14F-4D97-AF65-F5344CB8AC3E}">
        <p14:creationId xmlns:p14="http://schemas.microsoft.com/office/powerpoint/2010/main" val="29682271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5241A9-1AFA-EF40-8BD6-6FF9D516FCDC}"/>
              </a:ext>
            </a:extLst>
          </p:cNvPr>
          <p:cNvSpPr>
            <a:spLocks noGrp="1"/>
          </p:cNvSpPr>
          <p:nvPr>
            <p:ph type="title"/>
          </p:nvPr>
        </p:nvSpPr>
        <p:spPr/>
        <p:txBody>
          <a:bodyPr/>
          <a:lstStyle/>
          <a:p>
            <a:r>
              <a:rPr lang="en-US" b="1" dirty="0"/>
              <a:t>The Rhetorical Appeals</a:t>
            </a:r>
          </a:p>
        </p:txBody>
      </p:sp>
      <p:sp>
        <p:nvSpPr>
          <p:cNvPr id="3" name="Rectangle 2">
            <a:extLst>
              <a:ext uri="{FF2B5EF4-FFF2-40B4-BE49-F238E27FC236}">
                <a16:creationId xmlns:a16="http://schemas.microsoft.com/office/drawing/2014/main" id="{86038BD2-1E70-1949-ADDD-06F651A58A4F}"/>
              </a:ext>
            </a:extLst>
          </p:cNvPr>
          <p:cNvSpPr/>
          <p:nvPr/>
        </p:nvSpPr>
        <p:spPr>
          <a:xfrm>
            <a:off x="657726" y="1522246"/>
            <a:ext cx="3625516" cy="4938712"/>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 name="Rectangle 9">
            <a:extLst>
              <a:ext uri="{FF2B5EF4-FFF2-40B4-BE49-F238E27FC236}">
                <a16:creationId xmlns:a16="http://schemas.microsoft.com/office/drawing/2014/main" id="{DA2DE0E6-26CD-8045-B6AA-E3EB91CA47F5}"/>
              </a:ext>
            </a:extLst>
          </p:cNvPr>
          <p:cNvSpPr/>
          <p:nvPr/>
        </p:nvSpPr>
        <p:spPr>
          <a:xfrm>
            <a:off x="4283242" y="1522246"/>
            <a:ext cx="3625516" cy="4938712"/>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58193249-60DD-CB45-B8D9-97F80804D7EB}"/>
              </a:ext>
            </a:extLst>
          </p:cNvPr>
          <p:cNvSpPr/>
          <p:nvPr/>
        </p:nvSpPr>
        <p:spPr>
          <a:xfrm>
            <a:off x="7908758" y="1522246"/>
            <a:ext cx="3625516" cy="4938712"/>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74EF4BA-ABE6-C54D-89B2-F8D834DE9DB1}"/>
              </a:ext>
            </a:extLst>
          </p:cNvPr>
          <p:cNvSpPr txBox="1"/>
          <p:nvPr/>
        </p:nvSpPr>
        <p:spPr>
          <a:xfrm>
            <a:off x="1810688" y="1690688"/>
            <a:ext cx="1319592" cy="584775"/>
          </a:xfrm>
          <a:prstGeom prst="rect">
            <a:avLst/>
          </a:prstGeom>
          <a:noFill/>
        </p:spPr>
        <p:txBody>
          <a:bodyPr wrap="none" rtlCol="0">
            <a:spAutoFit/>
          </a:bodyPr>
          <a:lstStyle/>
          <a:p>
            <a:r>
              <a:rPr lang="en-US" sz="3200" b="1" dirty="0"/>
              <a:t>ETHOS</a:t>
            </a:r>
          </a:p>
        </p:txBody>
      </p:sp>
      <p:sp>
        <p:nvSpPr>
          <p:cNvPr id="12" name="TextBox 11">
            <a:extLst>
              <a:ext uri="{FF2B5EF4-FFF2-40B4-BE49-F238E27FC236}">
                <a16:creationId xmlns:a16="http://schemas.microsoft.com/office/drawing/2014/main" id="{E133004B-6E9E-184F-8850-3AAD52AD7B5F}"/>
              </a:ext>
            </a:extLst>
          </p:cNvPr>
          <p:cNvSpPr txBox="1"/>
          <p:nvPr/>
        </p:nvSpPr>
        <p:spPr>
          <a:xfrm>
            <a:off x="5333099" y="1690688"/>
            <a:ext cx="1525802" cy="584775"/>
          </a:xfrm>
          <a:prstGeom prst="rect">
            <a:avLst/>
          </a:prstGeom>
          <a:noFill/>
        </p:spPr>
        <p:txBody>
          <a:bodyPr wrap="none" rtlCol="0">
            <a:spAutoFit/>
          </a:bodyPr>
          <a:lstStyle/>
          <a:p>
            <a:r>
              <a:rPr lang="en-US" sz="3200" b="1" dirty="0"/>
              <a:t>PATHOS</a:t>
            </a:r>
          </a:p>
        </p:txBody>
      </p:sp>
      <p:sp>
        <p:nvSpPr>
          <p:cNvPr id="13" name="TextBox 12">
            <a:extLst>
              <a:ext uri="{FF2B5EF4-FFF2-40B4-BE49-F238E27FC236}">
                <a16:creationId xmlns:a16="http://schemas.microsoft.com/office/drawing/2014/main" id="{40C46192-21E2-B24F-B3D8-9C9390CFE6DB}"/>
              </a:ext>
            </a:extLst>
          </p:cNvPr>
          <p:cNvSpPr txBox="1"/>
          <p:nvPr/>
        </p:nvSpPr>
        <p:spPr>
          <a:xfrm>
            <a:off x="9123980" y="1690688"/>
            <a:ext cx="1360437" cy="584775"/>
          </a:xfrm>
          <a:prstGeom prst="rect">
            <a:avLst/>
          </a:prstGeom>
          <a:noFill/>
        </p:spPr>
        <p:txBody>
          <a:bodyPr wrap="none" rtlCol="0">
            <a:spAutoFit/>
          </a:bodyPr>
          <a:lstStyle/>
          <a:p>
            <a:r>
              <a:rPr lang="en-US" sz="3200" b="1" dirty="0"/>
              <a:t>LOGOS</a:t>
            </a:r>
          </a:p>
        </p:txBody>
      </p:sp>
      <p:sp>
        <p:nvSpPr>
          <p:cNvPr id="9" name="TextBox 8">
            <a:extLst>
              <a:ext uri="{FF2B5EF4-FFF2-40B4-BE49-F238E27FC236}">
                <a16:creationId xmlns:a16="http://schemas.microsoft.com/office/drawing/2014/main" id="{CEBB1CFD-B80F-274E-91DB-CED9FE06A040}"/>
              </a:ext>
            </a:extLst>
          </p:cNvPr>
          <p:cNvSpPr txBox="1"/>
          <p:nvPr/>
        </p:nvSpPr>
        <p:spPr>
          <a:xfrm>
            <a:off x="1656799" y="2213072"/>
            <a:ext cx="1627369" cy="461665"/>
          </a:xfrm>
          <a:prstGeom prst="rect">
            <a:avLst/>
          </a:prstGeom>
          <a:noFill/>
        </p:spPr>
        <p:txBody>
          <a:bodyPr wrap="none" rtlCol="0">
            <a:spAutoFit/>
          </a:bodyPr>
          <a:lstStyle/>
          <a:p>
            <a:r>
              <a:rPr lang="en-US" sz="2400" i="1" dirty="0"/>
              <a:t>[Credibility]</a:t>
            </a:r>
          </a:p>
        </p:txBody>
      </p:sp>
      <p:sp>
        <p:nvSpPr>
          <p:cNvPr id="14" name="TextBox 13">
            <a:extLst>
              <a:ext uri="{FF2B5EF4-FFF2-40B4-BE49-F238E27FC236}">
                <a16:creationId xmlns:a16="http://schemas.microsoft.com/office/drawing/2014/main" id="{6119BF00-209A-F34B-ABB4-726E510829A5}"/>
              </a:ext>
            </a:extLst>
          </p:cNvPr>
          <p:cNvSpPr txBox="1"/>
          <p:nvPr/>
        </p:nvSpPr>
        <p:spPr>
          <a:xfrm>
            <a:off x="5388594" y="2213072"/>
            <a:ext cx="1414811" cy="461665"/>
          </a:xfrm>
          <a:prstGeom prst="rect">
            <a:avLst/>
          </a:prstGeom>
          <a:noFill/>
        </p:spPr>
        <p:txBody>
          <a:bodyPr wrap="none" rtlCol="0">
            <a:spAutoFit/>
          </a:bodyPr>
          <a:lstStyle/>
          <a:p>
            <a:r>
              <a:rPr lang="en-US" sz="2400" i="1" dirty="0"/>
              <a:t>[Emotion]</a:t>
            </a:r>
          </a:p>
        </p:txBody>
      </p:sp>
    </p:spTree>
    <p:extLst>
      <p:ext uri="{BB962C8B-B14F-4D97-AF65-F5344CB8AC3E}">
        <p14:creationId xmlns:p14="http://schemas.microsoft.com/office/powerpoint/2010/main" val="12834678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5241A9-1AFA-EF40-8BD6-6FF9D516FCDC}"/>
              </a:ext>
            </a:extLst>
          </p:cNvPr>
          <p:cNvSpPr>
            <a:spLocks noGrp="1"/>
          </p:cNvSpPr>
          <p:nvPr>
            <p:ph type="title"/>
          </p:nvPr>
        </p:nvSpPr>
        <p:spPr/>
        <p:txBody>
          <a:bodyPr/>
          <a:lstStyle/>
          <a:p>
            <a:r>
              <a:rPr lang="en-US" b="1" dirty="0"/>
              <a:t>The Rhetorical Appeals</a:t>
            </a:r>
          </a:p>
        </p:txBody>
      </p:sp>
      <p:sp>
        <p:nvSpPr>
          <p:cNvPr id="3" name="Rectangle 2">
            <a:extLst>
              <a:ext uri="{FF2B5EF4-FFF2-40B4-BE49-F238E27FC236}">
                <a16:creationId xmlns:a16="http://schemas.microsoft.com/office/drawing/2014/main" id="{86038BD2-1E70-1949-ADDD-06F651A58A4F}"/>
              </a:ext>
            </a:extLst>
          </p:cNvPr>
          <p:cNvSpPr/>
          <p:nvPr/>
        </p:nvSpPr>
        <p:spPr>
          <a:xfrm>
            <a:off x="657726" y="1522246"/>
            <a:ext cx="3625516" cy="4938712"/>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 name="Rectangle 9">
            <a:extLst>
              <a:ext uri="{FF2B5EF4-FFF2-40B4-BE49-F238E27FC236}">
                <a16:creationId xmlns:a16="http://schemas.microsoft.com/office/drawing/2014/main" id="{DA2DE0E6-26CD-8045-B6AA-E3EB91CA47F5}"/>
              </a:ext>
            </a:extLst>
          </p:cNvPr>
          <p:cNvSpPr/>
          <p:nvPr/>
        </p:nvSpPr>
        <p:spPr>
          <a:xfrm>
            <a:off x="4283242" y="1522246"/>
            <a:ext cx="3625516" cy="4938712"/>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58193249-60DD-CB45-B8D9-97F80804D7EB}"/>
              </a:ext>
            </a:extLst>
          </p:cNvPr>
          <p:cNvSpPr/>
          <p:nvPr/>
        </p:nvSpPr>
        <p:spPr>
          <a:xfrm>
            <a:off x="7908758" y="1522246"/>
            <a:ext cx="3625516" cy="4938712"/>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74EF4BA-ABE6-C54D-89B2-F8D834DE9DB1}"/>
              </a:ext>
            </a:extLst>
          </p:cNvPr>
          <p:cNvSpPr txBox="1"/>
          <p:nvPr/>
        </p:nvSpPr>
        <p:spPr>
          <a:xfrm>
            <a:off x="1810688" y="1690688"/>
            <a:ext cx="1319592" cy="584775"/>
          </a:xfrm>
          <a:prstGeom prst="rect">
            <a:avLst/>
          </a:prstGeom>
          <a:noFill/>
        </p:spPr>
        <p:txBody>
          <a:bodyPr wrap="none" rtlCol="0">
            <a:spAutoFit/>
          </a:bodyPr>
          <a:lstStyle/>
          <a:p>
            <a:r>
              <a:rPr lang="en-US" sz="3200" b="1" dirty="0"/>
              <a:t>ETHOS</a:t>
            </a:r>
          </a:p>
        </p:txBody>
      </p:sp>
      <p:sp>
        <p:nvSpPr>
          <p:cNvPr id="12" name="TextBox 11">
            <a:extLst>
              <a:ext uri="{FF2B5EF4-FFF2-40B4-BE49-F238E27FC236}">
                <a16:creationId xmlns:a16="http://schemas.microsoft.com/office/drawing/2014/main" id="{E133004B-6E9E-184F-8850-3AAD52AD7B5F}"/>
              </a:ext>
            </a:extLst>
          </p:cNvPr>
          <p:cNvSpPr txBox="1"/>
          <p:nvPr/>
        </p:nvSpPr>
        <p:spPr>
          <a:xfrm>
            <a:off x="5333099" y="1690688"/>
            <a:ext cx="1525802" cy="584775"/>
          </a:xfrm>
          <a:prstGeom prst="rect">
            <a:avLst/>
          </a:prstGeom>
          <a:noFill/>
        </p:spPr>
        <p:txBody>
          <a:bodyPr wrap="none" rtlCol="0">
            <a:spAutoFit/>
          </a:bodyPr>
          <a:lstStyle/>
          <a:p>
            <a:r>
              <a:rPr lang="en-US" sz="3200" b="1" dirty="0"/>
              <a:t>PATHOS</a:t>
            </a:r>
          </a:p>
        </p:txBody>
      </p:sp>
      <p:sp>
        <p:nvSpPr>
          <p:cNvPr id="13" name="TextBox 12">
            <a:extLst>
              <a:ext uri="{FF2B5EF4-FFF2-40B4-BE49-F238E27FC236}">
                <a16:creationId xmlns:a16="http://schemas.microsoft.com/office/drawing/2014/main" id="{40C46192-21E2-B24F-B3D8-9C9390CFE6DB}"/>
              </a:ext>
            </a:extLst>
          </p:cNvPr>
          <p:cNvSpPr txBox="1"/>
          <p:nvPr/>
        </p:nvSpPr>
        <p:spPr>
          <a:xfrm>
            <a:off x="9123980" y="1690688"/>
            <a:ext cx="1360437" cy="584775"/>
          </a:xfrm>
          <a:prstGeom prst="rect">
            <a:avLst/>
          </a:prstGeom>
          <a:noFill/>
        </p:spPr>
        <p:txBody>
          <a:bodyPr wrap="none" rtlCol="0">
            <a:spAutoFit/>
          </a:bodyPr>
          <a:lstStyle/>
          <a:p>
            <a:r>
              <a:rPr lang="en-US" sz="3200" b="1" dirty="0"/>
              <a:t>LOGOS</a:t>
            </a:r>
          </a:p>
        </p:txBody>
      </p:sp>
      <p:sp>
        <p:nvSpPr>
          <p:cNvPr id="9" name="TextBox 8">
            <a:extLst>
              <a:ext uri="{FF2B5EF4-FFF2-40B4-BE49-F238E27FC236}">
                <a16:creationId xmlns:a16="http://schemas.microsoft.com/office/drawing/2014/main" id="{CEBB1CFD-B80F-274E-91DB-CED9FE06A040}"/>
              </a:ext>
            </a:extLst>
          </p:cNvPr>
          <p:cNvSpPr txBox="1"/>
          <p:nvPr/>
        </p:nvSpPr>
        <p:spPr>
          <a:xfrm>
            <a:off x="1656799" y="2213072"/>
            <a:ext cx="1627369" cy="461665"/>
          </a:xfrm>
          <a:prstGeom prst="rect">
            <a:avLst/>
          </a:prstGeom>
          <a:noFill/>
        </p:spPr>
        <p:txBody>
          <a:bodyPr wrap="none" rtlCol="0">
            <a:spAutoFit/>
          </a:bodyPr>
          <a:lstStyle/>
          <a:p>
            <a:r>
              <a:rPr lang="en-US" sz="2400" i="1" dirty="0"/>
              <a:t>[Credibility]</a:t>
            </a:r>
          </a:p>
        </p:txBody>
      </p:sp>
      <p:sp>
        <p:nvSpPr>
          <p:cNvPr id="14" name="TextBox 13">
            <a:extLst>
              <a:ext uri="{FF2B5EF4-FFF2-40B4-BE49-F238E27FC236}">
                <a16:creationId xmlns:a16="http://schemas.microsoft.com/office/drawing/2014/main" id="{6119BF00-209A-F34B-ABB4-726E510829A5}"/>
              </a:ext>
            </a:extLst>
          </p:cNvPr>
          <p:cNvSpPr txBox="1"/>
          <p:nvPr/>
        </p:nvSpPr>
        <p:spPr>
          <a:xfrm>
            <a:off x="5388594" y="2213072"/>
            <a:ext cx="1414811" cy="461665"/>
          </a:xfrm>
          <a:prstGeom prst="rect">
            <a:avLst/>
          </a:prstGeom>
          <a:noFill/>
        </p:spPr>
        <p:txBody>
          <a:bodyPr wrap="none" rtlCol="0">
            <a:spAutoFit/>
          </a:bodyPr>
          <a:lstStyle/>
          <a:p>
            <a:r>
              <a:rPr lang="en-US" sz="2400" i="1" dirty="0"/>
              <a:t>[Emotion]</a:t>
            </a:r>
          </a:p>
        </p:txBody>
      </p:sp>
      <p:sp>
        <p:nvSpPr>
          <p:cNvPr id="15" name="TextBox 14">
            <a:extLst>
              <a:ext uri="{FF2B5EF4-FFF2-40B4-BE49-F238E27FC236}">
                <a16:creationId xmlns:a16="http://schemas.microsoft.com/office/drawing/2014/main" id="{E059751A-608A-8D4D-8DD0-52848851D1DC}"/>
              </a:ext>
            </a:extLst>
          </p:cNvPr>
          <p:cNvSpPr txBox="1"/>
          <p:nvPr/>
        </p:nvSpPr>
        <p:spPr>
          <a:xfrm>
            <a:off x="9294282" y="2213071"/>
            <a:ext cx="1019831" cy="461665"/>
          </a:xfrm>
          <a:prstGeom prst="rect">
            <a:avLst/>
          </a:prstGeom>
          <a:noFill/>
        </p:spPr>
        <p:txBody>
          <a:bodyPr wrap="none" rtlCol="0">
            <a:spAutoFit/>
          </a:bodyPr>
          <a:lstStyle/>
          <a:p>
            <a:r>
              <a:rPr lang="en-US" sz="2400" i="1" dirty="0"/>
              <a:t>[Logic]</a:t>
            </a:r>
          </a:p>
        </p:txBody>
      </p:sp>
    </p:spTree>
    <p:extLst>
      <p:ext uri="{BB962C8B-B14F-4D97-AF65-F5344CB8AC3E}">
        <p14:creationId xmlns:p14="http://schemas.microsoft.com/office/powerpoint/2010/main" val="23135539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5241A9-1AFA-EF40-8BD6-6FF9D516FCDC}"/>
              </a:ext>
            </a:extLst>
          </p:cNvPr>
          <p:cNvSpPr>
            <a:spLocks noGrp="1"/>
          </p:cNvSpPr>
          <p:nvPr>
            <p:ph type="title"/>
          </p:nvPr>
        </p:nvSpPr>
        <p:spPr/>
        <p:txBody>
          <a:bodyPr/>
          <a:lstStyle/>
          <a:p>
            <a:r>
              <a:rPr lang="en-US" b="1" dirty="0"/>
              <a:t>The Rhetorical Appeals</a:t>
            </a:r>
          </a:p>
        </p:txBody>
      </p:sp>
      <p:sp>
        <p:nvSpPr>
          <p:cNvPr id="3" name="Rectangle 2">
            <a:extLst>
              <a:ext uri="{FF2B5EF4-FFF2-40B4-BE49-F238E27FC236}">
                <a16:creationId xmlns:a16="http://schemas.microsoft.com/office/drawing/2014/main" id="{86038BD2-1E70-1949-ADDD-06F651A58A4F}"/>
              </a:ext>
            </a:extLst>
          </p:cNvPr>
          <p:cNvSpPr/>
          <p:nvPr/>
        </p:nvSpPr>
        <p:spPr>
          <a:xfrm>
            <a:off x="657726" y="1522246"/>
            <a:ext cx="3625516" cy="4938712"/>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 name="Rectangle 9">
            <a:extLst>
              <a:ext uri="{FF2B5EF4-FFF2-40B4-BE49-F238E27FC236}">
                <a16:creationId xmlns:a16="http://schemas.microsoft.com/office/drawing/2014/main" id="{DA2DE0E6-26CD-8045-B6AA-E3EB91CA47F5}"/>
              </a:ext>
            </a:extLst>
          </p:cNvPr>
          <p:cNvSpPr/>
          <p:nvPr/>
        </p:nvSpPr>
        <p:spPr>
          <a:xfrm>
            <a:off x="4283242" y="1522246"/>
            <a:ext cx="3625516" cy="4938712"/>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58193249-60DD-CB45-B8D9-97F80804D7EB}"/>
              </a:ext>
            </a:extLst>
          </p:cNvPr>
          <p:cNvSpPr/>
          <p:nvPr/>
        </p:nvSpPr>
        <p:spPr>
          <a:xfrm>
            <a:off x="7908758" y="1522246"/>
            <a:ext cx="3625516" cy="4938712"/>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74EF4BA-ABE6-C54D-89B2-F8D834DE9DB1}"/>
              </a:ext>
            </a:extLst>
          </p:cNvPr>
          <p:cNvSpPr txBox="1"/>
          <p:nvPr/>
        </p:nvSpPr>
        <p:spPr>
          <a:xfrm>
            <a:off x="1810688" y="1690688"/>
            <a:ext cx="1319592" cy="584775"/>
          </a:xfrm>
          <a:prstGeom prst="rect">
            <a:avLst/>
          </a:prstGeom>
          <a:noFill/>
        </p:spPr>
        <p:txBody>
          <a:bodyPr wrap="none" rtlCol="0">
            <a:spAutoFit/>
          </a:bodyPr>
          <a:lstStyle/>
          <a:p>
            <a:r>
              <a:rPr lang="en-US" sz="3200" b="1" dirty="0"/>
              <a:t>ETHOS</a:t>
            </a:r>
          </a:p>
        </p:txBody>
      </p:sp>
      <p:sp>
        <p:nvSpPr>
          <p:cNvPr id="12" name="TextBox 11">
            <a:extLst>
              <a:ext uri="{FF2B5EF4-FFF2-40B4-BE49-F238E27FC236}">
                <a16:creationId xmlns:a16="http://schemas.microsoft.com/office/drawing/2014/main" id="{E133004B-6E9E-184F-8850-3AAD52AD7B5F}"/>
              </a:ext>
            </a:extLst>
          </p:cNvPr>
          <p:cNvSpPr txBox="1"/>
          <p:nvPr/>
        </p:nvSpPr>
        <p:spPr>
          <a:xfrm>
            <a:off x="5333099" y="1690688"/>
            <a:ext cx="1525802" cy="584775"/>
          </a:xfrm>
          <a:prstGeom prst="rect">
            <a:avLst/>
          </a:prstGeom>
          <a:noFill/>
        </p:spPr>
        <p:txBody>
          <a:bodyPr wrap="none" rtlCol="0">
            <a:spAutoFit/>
          </a:bodyPr>
          <a:lstStyle/>
          <a:p>
            <a:r>
              <a:rPr lang="en-US" sz="3200" b="1" dirty="0"/>
              <a:t>PATHOS</a:t>
            </a:r>
          </a:p>
        </p:txBody>
      </p:sp>
      <p:sp>
        <p:nvSpPr>
          <p:cNvPr id="13" name="TextBox 12">
            <a:extLst>
              <a:ext uri="{FF2B5EF4-FFF2-40B4-BE49-F238E27FC236}">
                <a16:creationId xmlns:a16="http://schemas.microsoft.com/office/drawing/2014/main" id="{40C46192-21E2-B24F-B3D8-9C9390CFE6DB}"/>
              </a:ext>
            </a:extLst>
          </p:cNvPr>
          <p:cNvSpPr txBox="1"/>
          <p:nvPr/>
        </p:nvSpPr>
        <p:spPr>
          <a:xfrm>
            <a:off x="9123980" y="1690688"/>
            <a:ext cx="1360437" cy="584775"/>
          </a:xfrm>
          <a:prstGeom prst="rect">
            <a:avLst/>
          </a:prstGeom>
          <a:noFill/>
        </p:spPr>
        <p:txBody>
          <a:bodyPr wrap="none" rtlCol="0">
            <a:spAutoFit/>
          </a:bodyPr>
          <a:lstStyle/>
          <a:p>
            <a:r>
              <a:rPr lang="en-US" sz="3200" b="1" dirty="0"/>
              <a:t>LOGOS</a:t>
            </a:r>
          </a:p>
        </p:txBody>
      </p:sp>
      <p:sp>
        <p:nvSpPr>
          <p:cNvPr id="9" name="TextBox 8">
            <a:extLst>
              <a:ext uri="{FF2B5EF4-FFF2-40B4-BE49-F238E27FC236}">
                <a16:creationId xmlns:a16="http://schemas.microsoft.com/office/drawing/2014/main" id="{CEBB1CFD-B80F-274E-91DB-CED9FE06A040}"/>
              </a:ext>
            </a:extLst>
          </p:cNvPr>
          <p:cNvSpPr txBox="1"/>
          <p:nvPr/>
        </p:nvSpPr>
        <p:spPr>
          <a:xfrm>
            <a:off x="1656799" y="2213072"/>
            <a:ext cx="1627369" cy="461665"/>
          </a:xfrm>
          <a:prstGeom prst="rect">
            <a:avLst/>
          </a:prstGeom>
          <a:noFill/>
        </p:spPr>
        <p:txBody>
          <a:bodyPr wrap="none" rtlCol="0">
            <a:spAutoFit/>
          </a:bodyPr>
          <a:lstStyle/>
          <a:p>
            <a:r>
              <a:rPr lang="en-US" sz="2400" i="1" dirty="0"/>
              <a:t>[Credibility]</a:t>
            </a:r>
          </a:p>
        </p:txBody>
      </p:sp>
      <p:sp>
        <p:nvSpPr>
          <p:cNvPr id="14" name="TextBox 13">
            <a:extLst>
              <a:ext uri="{FF2B5EF4-FFF2-40B4-BE49-F238E27FC236}">
                <a16:creationId xmlns:a16="http://schemas.microsoft.com/office/drawing/2014/main" id="{6119BF00-209A-F34B-ABB4-726E510829A5}"/>
              </a:ext>
            </a:extLst>
          </p:cNvPr>
          <p:cNvSpPr txBox="1"/>
          <p:nvPr/>
        </p:nvSpPr>
        <p:spPr>
          <a:xfrm>
            <a:off x="5388594" y="2213072"/>
            <a:ext cx="1414811" cy="461665"/>
          </a:xfrm>
          <a:prstGeom prst="rect">
            <a:avLst/>
          </a:prstGeom>
          <a:noFill/>
        </p:spPr>
        <p:txBody>
          <a:bodyPr wrap="none" rtlCol="0">
            <a:spAutoFit/>
          </a:bodyPr>
          <a:lstStyle/>
          <a:p>
            <a:r>
              <a:rPr lang="en-US" sz="2400" i="1" dirty="0"/>
              <a:t>[Emotion]</a:t>
            </a:r>
          </a:p>
        </p:txBody>
      </p:sp>
      <p:sp>
        <p:nvSpPr>
          <p:cNvPr id="15" name="TextBox 14">
            <a:extLst>
              <a:ext uri="{FF2B5EF4-FFF2-40B4-BE49-F238E27FC236}">
                <a16:creationId xmlns:a16="http://schemas.microsoft.com/office/drawing/2014/main" id="{E059751A-608A-8D4D-8DD0-52848851D1DC}"/>
              </a:ext>
            </a:extLst>
          </p:cNvPr>
          <p:cNvSpPr txBox="1"/>
          <p:nvPr/>
        </p:nvSpPr>
        <p:spPr>
          <a:xfrm>
            <a:off x="9294282" y="2213071"/>
            <a:ext cx="1019831" cy="461665"/>
          </a:xfrm>
          <a:prstGeom prst="rect">
            <a:avLst/>
          </a:prstGeom>
          <a:noFill/>
        </p:spPr>
        <p:txBody>
          <a:bodyPr wrap="none" rtlCol="0">
            <a:spAutoFit/>
          </a:bodyPr>
          <a:lstStyle/>
          <a:p>
            <a:r>
              <a:rPr lang="en-US" sz="2400" i="1" dirty="0"/>
              <a:t>[Logic]</a:t>
            </a:r>
          </a:p>
        </p:txBody>
      </p:sp>
      <p:pic>
        <p:nvPicPr>
          <p:cNvPr id="17" name="Picture 16">
            <a:extLst>
              <a:ext uri="{FF2B5EF4-FFF2-40B4-BE49-F238E27FC236}">
                <a16:creationId xmlns:a16="http://schemas.microsoft.com/office/drawing/2014/main" id="{A5FAFF83-1D45-C848-BD56-E276AD8CC1FA}"/>
              </a:ext>
            </a:extLst>
          </p:cNvPr>
          <p:cNvPicPr>
            <a:picLocks noChangeAspect="1"/>
          </p:cNvPicPr>
          <p:nvPr/>
        </p:nvPicPr>
        <p:blipFill>
          <a:blip r:embed="rId3"/>
          <a:stretch>
            <a:fillRect/>
          </a:stretch>
        </p:blipFill>
        <p:spPr>
          <a:xfrm>
            <a:off x="591267" y="3270081"/>
            <a:ext cx="3552108" cy="3190877"/>
          </a:xfrm>
          <a:prstGeom prst="rect">
            <a:avLst/>
          </a:prstGeom>
        </p:spPr>
      </p:pic>
    </p:spTree>
    <p:extLst>
      <p:ext uri="{BB962C8B-B14F-4D97-AF65-F5344CB8AC3E}">
        <p14:creationId xmlns:p14="http://schemas.microsoft.com/office/powerpoint/2010/main" val="1681393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5241A9-1AFA-EF40-8BD6-6FF9D516FCDC}"/>
              </a:ext>
            </a:extLst>
          </p:cNvPr>
          <p:cNvSpPr>
            <a:spLocks noGrp="1"/>
          </p:cNvSpPr>
          <p:nvPr>
            <p:ph type="title"/>
          </p:nvPr>
        </p:nvSpPr>
        <p:spPr/>
        <p:txBody>
          <a:bodyPr/>
          <a:lstStyle/>
          <a:p>
            <a:r>
              <a:rPr lang="en-US" b="1" dirty="0"/>
              <a:t>The Rhetorical Appeals</a:t>
            </a:r>
          </a:p>
        </p:txBody>
      </p:sp>
      <p:sp>
        <p:nvSpPr>
          <p:cNvPr id="3" name="Rectangle 2">
            <a:extLst>
              <a:ext uri="{FF2B5EF4-FFF2-40B4-BE49-F238E27FC236}">
                <a16:creationId xmlns:a16="http://schemas.microsoft.com/office/drawing/2014/main" id="{86038BD2-1E70-1949-ADDD-06F651A58A4F}"/>
              </a:ext>
            </a:extLst>
          </p:cNvPr>
          <p:cNvSpPr/>
          <p:nvPr/>
        </p:nvSpPr>
        <p:spPr>
          <a:xfrm>
            <a:off x="657726" y="1522246"/>
            <a:ext cx="3625516" cy="4938712"/>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 name="Rectangle 9">
            <a:extLst>
              <a:ext uri="{FF2B5EF4-FFF2-40B4-BE49-F238E27FC236}">
                <a16:creationId xmlns:a16="http://schemas.microsoft.com/office/drawing/2014/main" id="{DA2DE0E6-26CD-8045-B6AA-E3EB91CA47F5}"/>
              </a:ext>
            </a:extLst>
          </p:cNvPr>
          <p:cNvSpPr/>
          <p:nvPr/>
        </p:nvSpPr>
        <p:spPr>
          <a:xfrm>
            <a:off x="4283242" y="1522246"/>
            <a:ext cx="3625516" cy="4938712"/>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58193249-60DD-CB45-B8D9-97F80804D7EB}"/>
              </a:ext>
            </a:extLst>
          </p:cNvPr>
          <p:cNvSpPr/>
          <p:nvPr/>
        </p:nvSpPr>
        <p:spPr>
          <a:xfrm>
            <a:off x="7908758" y="1522246"/>
            <a:ext cx="3625516" cy="4938712"/>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74EF4BA-ABE6-C54D-89B2-F8D834DE9DB1}"/>
              </a:ext>
            </a:extLst>
          </p:cNvPr>
          <p:cNvSpPr txBox="1"/>
          <p:nvPr/>
        </p:nvSpPr>
        <p:spPr>
          <a:xfrm>
            <a:off x="1810688" y="1690688"/>
            <a:ext cx="1319592" cy="584775"/>
          </a:xfrm>
          <a:prstGeom prst="rect">
            <a:avLst/>
          </a:prstGeom>
          <a:noFill/>
        </p:spPr>
        <p:txBody>
          <a:bodyPr wrap="none" rtlCol="0">
            <a:spAutoFit/>
          </a:bodyPr>
          <a:lstStyle/>
          <a:p>
            <a:r>
              <a:rPr lang="en-US" sz="3200" b="1" dirty="0"/>
              <a:t>ETHOS</a:t>
            </a:r>
          </a:p>
        </p:txBody>
      </p:sp>
      <p:sp>
        <p:nvSpPr>
          <p:cNvPr id="12" name="TextBox 11">
            <a:extLst>
              <a:ext uri="{FF2B5EF4-FFF2-40B4-BE49-F238E27FC236}">
                <a16:creationId xmlns:a16="http://schemas.microsoft.com/office/drawing/2014/main" id="{E133004B-6E9E-184F-8850-3AAD52AD7B5F}"/>
              </a:ext>
            </a:extLst>
          </p:cNvPr>
          <p:cNvSpPr txBox="1"/>
          <p:nvPr/>
        </p:nvSpPr>
        <p:spPr>
          <a:xfrm>
            <a:off x="5333099" y="1690688"/>
            <a:ext cx="1525802" cy="584775"/>
          </a:xfrm>
          <a:prstGeom prst="rect">
            <a:avLst/>
          </a:prstGeom>
          <a:noFill/>
        </p:spPr>
        <p:txBody>
          <a:bodyPr wrap="none" rtlCol="0">
            <a:spAutoFit/>
          </a:bodyPr>
          <a:lstStyle/>
          <a:p>
            <a:r>
              <a:rPr lang="en-US" sz="3200" b="1" dirty="0"/>
              <a:t>PATHOS</a:t>
            </a:r>
          </a:p>
        </p:txBody>
      </p:sp>
      <p:sp>
        <p:nvSpPr>
          <p:cNvPr id="13" name="TextBox 12">
            <a:extLst>
              <a:ext uri="{FF2B5EF4-FFF2-40B4-BE49-F238E27FC236}">
                <a16:creationId xmlns:a16="http://schemas.microsoft.com/office/drawing/2014/main" id="{40C46192-21E2-B24F-B3D8-9C9390CFE6DB}"/>
              </a:ext>
            </a:extLst>
          </p:cNvPr>
          <p:cNvSpPr txBox="1"/>
          <p:nvPr/>
        </p:nvSpPr>
        <p:spPr>
          <a:xfrm>
            <a:off x="9123980" y="1690688"/>
            <a:ext cx="1360437" cy="584775"/>
          </a:xfrm>
          <a:prstGeom prst="rect">
            <a:avLst/>
          </a:prstGeom>
          <a:noFill/>
        </p:spPr>
        <p:txBody>
          <a:bodyPr wrap="none" rtlCol="0">
            <a:spAutoFit/>
          </a:bodyPr>
          <a:lstStyle/>
          <a:p>
            <a:r>
              <a:rPr lang="en-US" sz="3200" b="1" dirty="0"/>
              <a:t>LOGOS</a:t>
            </a:r>
          </a:p>
        </p:txBody>
      </p:sp>
      <p:sp>
        <p:nvSpPr>
          <p:cNvPr id="9" name="TextBox 8">
            <a:extLst>
              <a:ext uri="{FF2B5EF4-FFF2-40B4-BE49-F238E27FC236}">
                <a16:creationId xmlns:a16="http://schemas.microsoft.com/office/drawing/2014/main" id="{CEBB1CFD-B80F-274E-91DB-CED9FE06A040}"/>
              </a:ext>
            </a:extLst>
          </p:cNvPr>
          <p:cNvSpPr txBox="1"/>
          <p:nvPr/>
        </p:nvSpPr>
        <p:spPr>
          <a:xfrm>
            <a:off x="1656799" y="2213072"/>
            <a:ext cx="1627369" cy="461665"/>
          </a:xfrm>
          <a:prstGeom prst="rect">
            <a:avLst/>
          </a:prstGeom>
          <a:noFill/>
        </p:spPr>
        <p:txBody>
          <a:bodyPr wrap="none" rtlCol="0">
            <a:spAutoFit/>
          </a:bodyPr>
          <a:lstStyle/>
          <a:p>
            <a:r>
              <a:rPr lang="en-US" sz="2400" i="1" dirty="0"/>
              <a:t>[Credibility]</a:t>
            </a:r>
          </a:p>
        </p:txBody>
      </p:sp>
      <p:sp>
        <p:nvSpPr>
          <p:cNvPr id="14" name="TextBox 13">
            <a:extLst>
              <a:ext uri="{FF2B5EF4-FFF2-40B4-BE49-F238E27FC236}">
                <a16:creationId xmlns:a16="http://schemas.microsoft.com/office/drawing/2014/main" id="{6119BF00-209A-F34B-ABB4-726E510829A5}"/>
              </a:ext>
            </a:extLst>
          </p:cNvPr>
          <p:cNvSpPr txBox="1"/>
          <p:nvPr/>
        </p:nvSpPr>
        <p:spPr>
          <a:xfrm>
            <a:off x="5388594" y="2213072"/>
            <a:ext cx="1414811" cy="461665"/>
          </a:xfrm>
          <a:prstGeom prst="rect">
            <a:avLst/>
          </a:prstGeom>
          <a:noFill/>
        </p:spPr>
        <p:txBody>
          <a:bodyPr wrap="none" rtlCol="0">
            <a:spAutoFit/>
          </a:bodyPr>
          <a:lstStyle/>
          <a:p>
            <a:r>
              <a:rPr lang="en-US" sz="2400" i="1" dirty="0"/>
              <a:t>[Emotion]</a:t>
            </a:r>
          </a:p>
        </p:txBody>
      </p:sp>
      <p:sp>
        <p:nvSpPr>
          <p:cNvPr id="15" name="TextBox 14">
            <a:extLst>
              <a:ext uri="{FF2B5EF4-FFF2-40B4-BE49-F238E27FC236}">
                <a16:creationId xmlns:a16="http://schemas.microsoft.com/office/drawing/2014/main" id="{E059751A-608A-8D4D-8DD0-52848851D1DC}"/>
              </a:ext>
            </a:extLst>
          </p:cNvPr>
          <p:cNvSpPr txBox="1"/>
          <p:nvPr/>
        </p:nvSpPr>
        <p:spPr>
          <a:xfrm>
            <a:off x="9294282" y="2213071"/>
            <a:ext cx="1019831" cy="461665"/>
          </a:xfrm>
          <a:prstGeom prst="rect">
            <a:avLst/>
          </a:prstGeom>
          <a:noFill/>
        </p:spPr>
        <p:txBody>
          <a:bodyPr wrap="none" rtlCol="0">
            <a:spAutoFit/>
          </a:bodyPr>
          <a:lstStyle/>
          <a:p>
            <a:r>
              <a:rPr lang="en-US" sz="2400" i="1" dirty="0"/>
              <a:t>[Logic]</a:t>
            </a:r>
          </a:p>
        </p:txBody>
      </p:sp>
      <p:pic>
        <p:nvPicPr>
          <p:cNvPr id="17" name="Picture 16">
            <a:extLst>
              <a:ext uri="{FF2B5EF4-FFF2-40B4-BE49-F238E27FC236}">
                <a16:creationId xmlns:a16="http://schemas.microsoft.com/office/drawing/2014/main" id="{474E5869-FB3A-204F-AB8C-BABA8C370F57}"/>
              </a:ext>
            </a:extLst>
          </p:cNvPr>
          <p:cNvPicPr>
            <a:picLocks noChangeAspect="1"/>
          </p:cNvPicPr>
          <p:nvPr/>
        </p:nvPicPr>
        <p:blipFill>
          <a:blip r:embed="rId3"/>
          <a:stretch>
            <a:fillRect/>
          </a:stretch>
        </p:blipFill>
        <p:spPr>
          <a:xfrm>
            <a:off x="1084298" y="4076720"/>
            <a:ext cx="2772370" cy="2384238"/>
          </a:xfrm>
          <a:prstGeom prst="rect">
            <a:avLst/>
          </a:prstGeom>
        </p:spPr>
      </p:pic>
    </p:spTree>
    <p:extLst>
      <p:ext uri="{BB962C8B-B14F-4D97-AF65-F5344CB8AC3E}">
        <p14:creationId xmlns:p14="http://schemas.microsoft.com/office/powerpoint/2010/main" val="305469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5241A9-1AFA-EF40-8BD6-6FF9D516FCDC}"/>
              </a:ext>
            </a:extLst>
          </p:cNvPr>
          <p:cNvSpPr>
            <a:spLocks noGrp="1"/>
          </p:cNvSpPr>
          <p:nvPr>
            <p:ph type="title"/>
          </p:nvPr>
        </p:nvSpPr>
        <p:spPr/>
        <p:txBody>
          <a:bodyPr/>
          <a:lstStyle/>
          <a:p>
            <a:r>
              <a:rPr lang="en-US" b="1" dirty="0"/>
              <a:t>The Rhetorical Appeals</a:t>
            </a:r>
          </a:p>
        </p:txBody>
      </p:sp>
      <p:sp>
        <p:nvSpPr>
          <p:cNvPr id="3" name="Rectangle 2">
            <a:extLst>
              <a:ext uri="{FF2B5EF4-FFF2-40B4-BE49-F238E27FC236}">
                <a16:creationId xmlns:a16="http://schemas.microsoft.com/office/drawing/2014/main" id="{86038BD2-1E70-1949-ADDD-06F651A58A4F}"/>
              </a:ext>
            </a:extLst>
          </p:cNvPr>
          <p:cNvSpPr/>
          <p:nvPr/>
        </p:nvSpPr>
        <p:spPr>
          <a:xfrm>
            <a:off x="657726" y="1522246"/>
            <a:ext cx="3625516" cy="4938712"/>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 name="Rectangle 9">
            <a:extLst>
              <a:ext uri="{FF2B5EF4-FFF2-40B4-BE49-F238E27FC236}">
                <a16:creationId xmlns:a16="http://schemas.microsoft.com/office/drawing/2014/main" id="{DA2DE0E6-26CD-8045-B6AA-E3EB91CA47F5}"/>
              </a:ext>
            </a:extLst>
          </p:cNvPr>
          <p:cNvSpPr/>
          <p:nvPr/>
        </p:nvSpPr>
        <p:spPr>
          <a:xfrm>
            <a:off x="4283242" y="1522246"/>
            <a:ext cx="3625516" cy="4938712"/>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58193249-60DD-CB45-B8D9-97F80804D7EB}"/>
              </a:ext>
            </a:extLst>
          </p:cNvPr>
          <p:cNvSpPr/>
          <p:nvPr/>
        </p:nvSpPr>
        <p:spPr>
          <a:xfrm>
            <a:off x="7908758" y="1522246"/>
            <a:ext cx="3625516" cy="4938712"/>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74EF4BA-ABE6-C54D-89B2-F8D834DE9DB1}"/>
              </a:ext>
            </a:extLst>
          </p:cNvPr>
          <p:cNvSpPr txBox="1"/>
          <p:nvPr/>
        </p:nvSpPr>
        <p:spPr>
          <a:xfrm>
            <a:off x="1810688" y="1690688"/>
            <a:ext cx="1319592" cy="584775"/>
          </a:xfrm>
          <a:prstGeom prst="rect">
            <a:avLst/>
          </a:prstGeom>
          <a:noFill/>
        </p:spPr>
        <p:txBody>
          <a:bodyPr wrap="none" rtlCol="0">
            <a:spAutoFit/>
          </a:bodyPr>
          <a:lstStyle/>
          <a:p>
            <a:r>
              <a:rPr lang="en-US" sz="3200" b="1" dirty="0"/>
              <a:t>ETHOS</a:t>
            </a:r>
          </a:p>
        </p:txBody>
      </p:sp>
      <p:sp>
        <p:nvSpPr>
          <p:cNvPr id="12" name="TextBox 11">
            <a:extLst>
              <a:ext uri="{FF2B5EF4-FFF2-40B4-BE49-F238E27FC236}">
                <a16:creationId xmlns:a16="http://schemas.microsoft.com/office/drawing/2014/main" id="{E133004B-6E9E-184F-8850-3AAD52AD7B5F}"/>
              </a:ext>
            </a:extLst>
          </p:cNvPr>
          <p:cNvSpPr txBox="1"/>
          <p:nvPr/>
        </p:nvSpPr>
        <p:spPr>
          <a:xfrm>
            <a:off x="5333099" y="1690688"/>
            <a:ext cx="1525802" cy="584775"/>
          </a:xfrm>
          <a:prstGeom prst="rect">
            <a:avLst/>
          </a:prstGeom>
          <a:noFill/>
        </p:spPr>
        <p:txBody>
          <a:bodyPr wrap="none" rtlCol="0">
            <a:spAutoFit/>
          </a:bodyPr>
          <a:lstStyle/>
          <a:p>
            <a:r>
              <a:rPr lang="en-US" sz="3200" b="1" dirty="0"/>
              <a:t>PATHOS</a:t>
            </a:r>
          </a:p>
        </p:txBody>
      </p:sp>
      <p:sp>
        <p:nvSpPr>
          <p:cNvPr id="13" name="TextBox 12">
            <a:extLst>
              <a:ext uri="{FF2B5EF4-FFF2-40B4-BE49-F238E27FC236}">
                <a16:creationId xmlns:a16="http://schemas.microsoft.com/office/drawing/2014/main" id="{40C46192-21E2-B24F-B3D8-9C9390CFE6DB}"/>
              </a:ext>
            </a:extLst>
          </p:cNvPr>
          <p:cNvSpPr txBox="1"/>
          <p:nvPr/>
        </p:nvSpPr>
        <p:spPr>
          <a:xfrm>
            <a:off x="9123980" y="1690688"/>
            <a:ext cx="1360437" cy="584775"/>
          </a:xfrm>
          <a:prstGeom prst="rect">
            <a:avLst/>
          </a:prstGeom>
          <a:noFill/>
        </p:spPr>
        <p:txBody>
          <a:bodyPr wrap="none" rtlCol="0">
            <a:spAutoFit/>
          </a:bodyPr>
          <a:lstStyle/>
          <a:p>
            <a:r>
              <a:rPr lang="en-US" sz="3200" b="1" dirty="0"/>
              <a:t>LOGOS</a:t>
            </a:r>
          </a:p>
        </p:txBody>
      </p:sp>
      <p:sp>
        <p:nvSpPr>
          <p:cNvPr id="9" name="TextBox 8">
            <a:extLst>
              <a:ext uri="{FF2B5EF4-FFF2-40B4-BE49-F238E27FC236}">
                <a16:creationId xmlns:a16="http://schemas.microsoft.com/office/drawing/2014/main" id="{CEBB1CFD-B80F-274E-91DB-CED9FE06A040}"/>
              </a:ext>
            </a:extLst>
          </p:cNvPr>
          <p:cNvSpPr txBox="1"/>
          <p:nvPr/>
        </p:nvSpPr>
        <p:spPr>
          <a:xfrm>
            <a:off x="1656799" y="2213072"/>
            <a:ext cx="1627369" cy="461665"/>
          </a:xfrm>
          <a:prstGeom prst="rect">
            <a:avLst/>
          </a:prstGeom>
          <a:noFill/>
        </p:spPr>
        <p:txBody>
          <a:bodyPr wrap="none" rtlCol="0">
            <a:spAutoFit/>
          </a:bodyPr>
          <a:lstStyle/>
          <a:p>
            <a:r>
              <a:rPr lang="en-US" sz="2400" i="1" dirty="0"/>
              <a:t>[Credibility]</a:t>
            </a:r>
          </a:p>
        </p:txBody>
      </p:sp>
      <p:sp>
        <p:nvSpPr>
          <p:cNvPr id="14" name="TextBox 13">
            <a:extLst>
              <a:ext uri="{FF2B5EF4-FFF2-40B4-BE49-F238E27FC236}">
                <a16:creationId xmlns:a16="http://schemas.microsoft.com/office/drawing/2014/main" id="{6119BF00-209A-F34B-ABB4-726E510829A5}"/>
              </a:ext>
            </a:extLst>
          </p:cNvPr>
          <p:cNvSpPr txBox="1"/>
          <p:nvPr/>
        </p:nvSpPr>
        <p:spPr>
          <a:xfrm>
            <a:off x="5388594" y="2213072"/>
            <a:ext cx="1414811" cy="461665"/>
          </a:xfrm>
          <a:prstGeom prst="rect">
            <a:avLst/>
          </a:prstGeom>
          <a:noFill/>
        </p:spPr>
        <p:txBody>
          <a:bodyPr wrap="none" rtlCol="0">
            <a:spAutoFit/>
          </a:bodyPr>
          <a:lstStyle/>
          <a:p>
            <a:r>
              <a:rPr lang="en-US" sz="2400" i="1" dirty="0"/>
              <a:t>[Emotion]</a:t>
            </a:r>
          </a:p>
        </p:txBody>
      </p:sp>
      <p:sp>
        <p:nvSpPr>
          <p:cNvPr id="15" name="TextBox 14">
            <a:extLst>
              <a:ext uri="{FF2B5EF4-FFF2-40B4-BE49-F238E27FC236}">
                <a16:creationId xmlns:a16="http://schemas.microsoft.com/office/drawing/2014/main" id="{E059751A-608A-8D4D-8DD0-52848851D1DC}"/>
              </a:ext>
            </a:extLst>
          </p:cNvPr>
          <p:cNvSpPr txBox="1"/>
          <p:nvPr/>
        </p:nvSpPr>
        <p:spPr>
          <a:xfrm>
            <a:off x="9294282" y="2213071"/>
            <a:ext cx="1019831" cy="461665"/>
          </a:xfrm>
          <a:prstGeom prst="rect">
            <a:avLst/>
          </a:prstGeom>
          <a:noFill/>
        </p:spPr>
        <p:txBody>
          <a:bodyPr wrap="none" rtlCol="0">
            <a:spAutoFit/>
          </a:bodyPr>
          <a:lstStyle/>
          <a:p>
            <a:r>
              <a:rPr lang="en-US" sz="2400" i="1" dirty="0"/>
              <a:t>[Logic]</a:t>
            </a:r>
          </a:p>
        </p:txBody>
      </p:sp>
      <p:pic>
        <p:nvPicPr>
          <p:cNvPr id="17" name="Picture 16">
            <a:extLst>
              <a:ext uri="{FF2B5EF4-FFF2-40B4-BE49-F238E27FC236}">
                <a16:creationId xmlns:a16="http://schemas.microsoft.com/office/drawing/2014/main" id="{474E5869-FB3A-204F-AB8C-BABA8C370F57}"/>
              </a:ext>
            </a:extLst>
          </p:cNvPr>
          <p:cNvPicPr>
            <a:picLocks noChangeAspect="1"/>
          </p:cNvPicPr>
          <p:nvPr/>
        </p:nvPicPr>
        <p:blipFill>
          <a:blip r:embed="rId3"/>
          <a:stretch>
            <a:fillRect/>
          </a:stretch>
        </p:blipFill>
        <p:spPr>
          <a:xfrm>
            <a:off x="1084298" y="4076720"/>
            <a:ext cx="2772370" cy="2384238"/>
          </a:xfrm>
          <a:prstGeom prst="rect">
            <a:avLst/>
          </a:prstGeom>
        </p:spPr>
      </p:pic>
      <p:sp>
        <p:nvSpPr>
          <p:cNvPr id="5" name="Rectangle 4">
            <a:extLst>
              <a:ext uri="{FF2B5EF4-FFF2-40B4-BE49-F238E27FC236}">
                <a16:creationId xmlns:a16="http://schemas.microsoft.com/office/drawing/2014/main" id="{ECF9A177-51F3-8E4C-BE52-7B50BAD635B1}"/>
              </a:ext>
            </a:extLst>
          </p:cNvPr>
          <p:cNvSpPr/>
          <p:nvPr/>
        </p:nvSpPr>
        <p:spPr>
          <a:xfrm>
            <a:off x="1366056" y="3432584"/>
            <a:ext cx="2340705" cy="646331"/>
          </a:xfrm>
          <a:prstGeom prst="rect">
            <a:avLst/>
          </a:prstGeom>
        </p:spPr>
        <p:txBody>
          <a:bodyPr wrap="none">
            <a:spAutoFit/>
          </a:bodyPr>
          <a:lstStyle/>
          <a:p>
            <a:pPr algn="ctr"/>
            <a:r>
              <a:rPr lang="en-US" b="1" dirty="0"/>
              <a:t>AUDIENCE MATTERS!</a:t>
            </a:r>
          </a:p>
          <a:p>
            <a:pPr algn="ctr"/>
            <a:r>
              <a:rPr lang="en-US" b="1" dirty="0"/>
              <a:t>TECHNIQUE MATTERS!</a:t>
            </a:r>
            <a:endParaRPr lang="en-US" dirty="0"/>
          </a:p>
        </p:txBody>
      </p:sp>
    </p:spTree>
    <p:extLst>
      <p:ext uri="{BB962C8B-B14F-4D97-AF65-F5344CB8AC3E}">
        <p14:creationId xmlns:p14="http://schemas.microsoft.com/office/powerpoint/2010/main" val="24963035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5241A9-1AFA-EF40-8BD6-6FF9D516FCDC}"/>
              </a:ext>
            </a:extLst>
          </p:cNvPr>
          <p:cNvSpPr>
            <a:spLocks noGrp="1"/>
          </p:cNvSpPr>
          <p:nvPr>
            <p:ph type="title"/>
          </p:nvPr>
        </p:nvSpPr>
        <p:spPr/>
        <p:txBody>
          <a:bodyPr/>
          <a:lstStyle/>
          <a:p>
            <a:r>
              <a:rPr lang="en-US" b="1" dirty="0"/>
              <a:t>The Rhetorical Appeals</a:t>
            </a:r>
          </a:p>
        </p:txBody>
      </p:sp>
      <p:sp>
        <p:nvSpPr>
          <p:cNvPr id="3" name="Rectangle 2">
            <a:extLst>
              <a:ext uri="{FF2B5EF4-FFF2-40B4-BE49-F238E27FC236}">
                <a16:creationId xmlns:a16="http://schemas.microsoft.com/office/drawing/2014/main" id="{86038BD2-1E70-1949-ADDD-06F651A58A4F}"/>
              </a:ext>
            </a:extLst>
          </p:cNvPr>
          <p:cNvSpPr/>
          <p:nvPr/>
        </p:nvSpPr>
        <p:spPr>
          <a:xfrm>
            <a:off x="657726" y="1522246"/>
            <a:ext cx="3625516" cy="4938712"/>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 name="Rectangle 9">
            <a:extLst>
              <a:ext uri="{FF2B5EF4-FFF2-40B4-BE49-F238E27FC236}">
                <a16:creationId xmlns:a16="http://schemas.microsoft.com/office/drawing/2014/main" id="{DA2DE0E6-26CD-8045-B6AA-E3EB91CA47F5}"/>
              </a:ext>
            </a:extLst>
          </p:cNvPr>
          <p:cNvSpPr/>
          <p:nvPr/>
        </p:nvSpPr>
        <p:spPr>
          <a:xfrm>
            <a:off x="4283242" y="1522246"/>
            <a:ext cx="3625516" cy="4938712"/>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58193249-60DD-CB45-B8D9-97F80804D7EB}"/>
              </a:ext>
            </a:extLst>
          </p:cNvPr>
          <p:cNvSpPr/>
          <p:nvPr/>
        </p:nvSpPr>
        <p:spPr>
          <a:xfrm>
            <a:off x="7908758" y="1522246"/>
            <a:ext cx="3625516" cy="4938712"/>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74EF4BA-ABE6-C54D-89B2-F8D834DE9DB1}"/>
              </a:ext>
            </a:extLst>
          </p:cNvPr>
          <p:cNvSpPr txBox="1"/>
          <p:nvPr/>
        </p:nvSpPr>
        <p:spPr>
          <a:xfrm>
            <a:off x="1810688" y="1690688"/>
            <a:ext cx="1319592" cy="584775"/>
          </a:xfrm>
          <a:prstGeom prst="rect">
            <a:avLst/>
          </a:prstGeom>
          <a:noFill/>
        </p:spPr>
        <p:txBody>
          <a:bodyPr wrap="none" rtlCol="0">
            <a:spAutoFit/>
          </a:bodyPr>
          <a:lstStyle/>
          <a:p>
            <a:r>
              <a:rPr lang="en-US" sz="3200" b="1" dirty="0"/>
              <a:t>ETHOS</a:t>
            </a:r>
          </a:p>
        </p:txBody>
      </p:sp>
      <p:sp>
        <p:nvSpPr>
          <p:cNvPr id="12" name="TextBox 11">
            <a:extLst>
              <a:ext uri="{FF2B5EF4-FFF2-40B4-BE49-F238E27FC236}">
                <a16:creationId xmlns:a16="http://schemas.microsoft.com/office/drawing/2014/main" id="{E133004B-6E9E-184F-8850-3AAD52AD7B5F}"/>
              </a:ext>
            </a:extLst>
          </p:cNvPr>
          <p:cNvSpPr txBox="1"/>
          <p:nvPr/>
        </p:nvSpPr>
        <p:spPr>
          <a:xfrm>
            <a:off x="5333099" y="1690688"/>
            <a:ext cx="1525802" cy="584775"/>
          </a:xfrm>
          <a:prstGeom prst="rect">
            <a:avLst/>
          </a:prstGeom>
          <a:noFill/>
        </p:spPr>
        <p:txBody>
          <a:bodyPr wrap="none" rtlCol="0">
            <a:spAutoFit/>
          </a:bodyPr>
          <a:lstStyle/>
          <a:p>
            <a:r>
              <a:rPr lang="en-US" sz="3200" b="1" dirty="0"/>
              <a:t>PATHOS</a:t>
            </a:r>
          </a:p>
        </p:txBody>
      </p:sp>
      <p:sp>
        <p:nvSpPr>
          <p:cNvPr id="13" name="TextBox 12">
            <a:extLst>
              <a:ext uri="{FF2B5EF4-FFF2-40B4-BE49-F238E27FC236}">
                <a16:creationId xmlns:a16="http://schemas.microsoft.com/office/drawing/2014/main" id="{40C46192-21E2-B24F-B3D8-9C9390CFE6DB}"/>
              </a:ext>
            </a:extLst>
          </p:cNvPr>
          <p:cNvSpPr txBox="1"/>
          <p:nvPr/>
        </p:nvSpPr>
        <p:spPr>
          <a:xfrm>
            <a:off x="9123980" y="1690688"/>
            <a:ext cx="1360437" cy="584775"/>
          </a:xfrm>
          <a:prstGeom prst="rect">
            <a:avLst/>
          </a:prstGeom>
          <a:noFill/>
        </p:spPr>
        <p:txBody>
          <a:bodyPr wrap="none" rtlCol="0">
            <a:spAutoFit/>
          </a:bodyPr>
          <a:lstStyle/>
          <a:p>
            <a:r>
              <a:rPr lang="en-US" sz="3200" b="1" dirty="0"/>
              <a:t>LOGOS</a:t>
            </a:r>
          </a:p>
        </p:txBody>
      </p:sp>
      <p:sp>
        <p:nvSpPr>
          <p:cNvPr id="9" name="TextBox 8">
            <a:extLst>
              <a:ext uri="{FF2B5EF4-FFF2-40B4-BE49-F238E27FC236}">
                <a16:creationId xmlns:a16="http://schemas.microsoft.com/office/drawing/2014/main" id="{CEBB1CFD-B80F-274E-91DB-CED9FE06A040}"/>
              </a:ext>
            </a:extLst>
          </p:cNvPr>
          <p:cNvSpPr txBox="1"/>
          <p:nvPr/>
        </p:nvSpPr>
        <p:spPr>
          <a:xfrm>
            <a:off x="1656799" y="2213072"/>
            <a:ext cx="1627369" cy="461665"/>
          </a:xfrm>
          <a:prstGeom prst="rect">
            <a:avLst/>
          </a:prstGeom>
          <a:noFill/>
        </p:spPr>
        <p:txBody>
          <a:bodyPr wrap="none" rtlCol="0">
            <a:spAutoFit/>
          </a:bodyPr>
          <a:lstStyle/>
          <a:p>
            <a:r>
              <a:rPr lang="en-US" sz="2400" i="1" dirty="0"/>
              <a:t>[Credibility]</a:t>
            </a:r>
          </a:p>
        </p:txBody>
      </p:sp>
      <p:sp>
        <p:nvSpPr>
          <p:cNvPr id="14" name="TextBox 13">
            <a:extLst>
              <a:ext uri="{FF2B5EF4-FFF2-40B4-BE49-F238E27FC236}">
                <a16:creationId xmlns:a16="http://schemas.microsoft.com/office/drawing/2014/main" id="{6119BF00-209A-F34B-ABB4-726E510829A5}"/>
              </a:ext>
            </a:extLst>
          </p:cNvPr>
          <p:cNvSpPr txBox="1"/>
          <p:nvPr/>
        </p:nvSpPr>
        <p:spPr>
          <a:xfrm>
            <a:off x="5388594" y="2213072"/>
            <a:ext cx="1414811" cy="461665"/>
          </a:xfrm>
          <a:prstGeom prst="rect">
            <a:avLst/>
          </a:prstGeom>
          <a:noFill/>
        </p:spPr>
        <p:txBody>
          <a:bodyPr wrap="none" rtlCol="0">
            <a:spAutoFit/>
          </a:bodyPr>
          <a:lstStyle/>
          <a:p>
            <a:r>
              <a:rPr lang="en-US" sz="2400" i="1" dirty="0"/>
              <a:t>[Emotion]</a:t>
            </a:r>
          </a:p>
        </p:txBody>
      </p:sp>
      <p:sp>
        <p:nvSpPr>
          <p:cNvPr id="15" name="TextBox 14">
            <a:extLst>
              <a:ext uri="{FF2B5EF4-FFF2-40B4-BE49-F238E27FC236}">
                <a16:creationId xmlns:a16="http://schemas.microsoft.com/office/drawing/2014/main" id="{E059751A-608A-8D4D-8DD0-52848851D1DC}"/>
              </a:ext>
            </a:extLst>
          </p:cNvPr>
          <p:cNvSpPr txBox="1"/>
          <p:nvPr/>
        </p:nvSpPr>
        <p:spPr>
          <a:xfrm>
            <a:off x="9294282" y="2213071"/>
            <a:ext cx="1019831" cy="461665"/>
          </a:xfrm>
          <a:prstGeom prst="rect">
            <a:avLst/>
          </a:prstGeom>
          <a:noFill/>
        </p:spPr>
        <p:txBody>
          <a:bodyPr wrap="none" rtlCol="0">
            <a:spAutoFit/>
          </a:bodyPr>
          <a:lstStyle/>
          <a:p>
            <a:r>
              <a:rPr lang="en-US" sz="2400" i="1" dirty="0"/>
              <a:t>[Logic]</a:t>
            </a:r>
          </a:p>
        </p:txBody>
      </p:sp>
      <p:pic>
        <p:nvPicPr>
          <p:cNvPr id="16" name="Picture 15">
            <a:extLst>
              <a:ext uri="{FF2B5EF4-FFF2-40B4-BE49-F238E27FC236}">
                <a16:creationId xmlns:a16="http://schemas.microsoft.com/office/drawing/2014/main" id="{EB10593D-325C-FB4B-B624-25C7F7E24C17}"/>
              </a:ext>
            </a:extLst>
          </p:cNvPr>
          <p:cNvPicPr>
            <a:picLocks noChangeAspect="1"/>
          </p:cNvPicPr>
          <p:nvPr/>
        </p:nvPicPr>
        <p:blipFill>
          <a:blip r:embed="rId3"/>
          <a:stretch>
            <a:fillRect/>
          </a:stretch>
        </p:blipFill>
        <p:spPr>
          <a:xfrm>
            <a:off x="591267" y="3270081"/>
            <a:ext cx="3552108" cy="3190877"/>
          </a:xfrm>
          <a:prstGeom prst="rect">
            <a:avLst/>
          </a:prstGeom>
        </p:spPr>
      </p:pic>
    </p:spTree>
    <p:extLst>
      <p:ext uri="{BB962C8B-B14F-4D97-AF65-F5344CB8AC3E}">
        <p14:creationId xmlns:p14="http://schemas.microsoft.com/office/powerpoint/2010/main" val="5843900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DAB9C-1582-CC42-8860-F24681CC66E8}"/>
              </a:ext>
            </a:extLst>
          </p:cNvPr>
          <p:cNvSpPr>
            <a:spLocks noGrp="1"/>
          </p:cNvSpPr>
          <p:nvPr>
            <p:ph type="ctrTitle"/>
          </p:nvPr>
        </p:nvSpPr>
        <p:spPr/>
        <p:txBody>
          <a:bodyPr>
            <a:normAutofit fontScale="90000"/>
          </a:bodyPr>
          <a:lstStyle/>
          <a:p>
            <a:r>
              <a:rPr lang="en-US" b="1" dirty="0"/>
              <a:t>Before we actually define the term “argument,” we’re going to play a riveting game of…</a:t>
            </a:r>
          </a:p>
        </p:txBody>
      </p:sp>
      <p:sp>
        <p:nvSpPr>
          <p:cNvPr id="6" name="Title 1">
            <a:extLst>
              <a:ext uri="{FF2B5EF4-FFF2-40B4-BE49-F238E27FC236}">
                <a16:creationId xmlns:a16="http://schemas.microsoft.com/office/drawing/2014/main" id="{A6F5DE10-34D1-B349-85F1-4EBF56AB8EC9}"/>
              </a:ext>
            </a:extLst>
          </p:cNvPr>
          <p:cNvSpPr txBox="1">
            <a:spLocks/>
          </p:cNvSpPr>
          <p:nvPr/>
        </p:nvSpPr>
        <p:spPr>
          <a:xfrm>
            <a:off x="946067" y="3509963"/>
            <a:ext cx="10299865" cy="197643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8800" b="1" i="1" dirty="0">
                <a:solidFill>
                  <a:srgbClr val="FF0000"/>
                </a:solidFill>
              </a:rPr>
              <a:t>IS IT AN ARGUMENT?</a:t>
            </a:r>
          </a:p>
        </p:txBody>
      </p:sp>
    </p:spTree>
    <p:extLst>
      <p:ext uri="{BB962C8B-B14F-4D97-AF65-F5344CB8AC3E}">
        <p14:creationId xmlns:p14="http://schemas.microsoft.com/office/powerpoint/2010/main" val="32836624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5241A9-1AFA-EF40-8BD6-6FF9D516FCDC}"/>
              </a:ext>
            </a:extLst>
          </p:cNvPr>
          <p:cNvSpPr>
            <a:spLocks noGrp="1"/>
          </p:cNvSpPr>
          <p:nvPr>
            <p:ph type="title"/>
          </p:nvPr>
        </p:nvSpPr>
        <p:spPr/>
        <p:txBody>
          <a:bodyPr/>
          <a:lstStyle/>
          <a:p>
            <a:r>
              <a:rPr lang="en-US" b="1" dirty="0"/>
              <a:t>The Rhetorical Appeals</a:t>
            </a:r>
          </a:p>
        </p:txBody>
      </p:sp>
      <p:sp>
        <p:nvSpPr>
          <p:cNvPr id="3" name="Rectangle 2">
            <a:extLst>
              <a:ext uri="{FF2B5EF4-FFF2-40B4-BE49-F238E27FC236}">
                <a16:creationId xmlns:a16="http://schemas.microsoft.com/office/drawing/2014/main" id="{86038BD2-1E70-1949-ADDD-06F651A58A4F}"/>
              </a:ext>
            </a:extLst>
          </p:cNvPr>
          <p:cNvSpPr/>
          <p:nvPr/>
        </p:nvSpPr>
        <p:spPr>
          <a:xfrm>
            <a:off x="657726" y="1522246"/>
            <a:ext cx="3625516" cy="4938712"/>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 name="Rectangle 9">
            <a:extLst>
              <a:ext uri="{FF2B5EF4-FFF2-40B4-BE49-F238E27FC236}">
                <a16:creationId xmlns:a16="http://schemas.microsoft.com/office/drawing/2014/main" id="{DA2DE0E6-26CD-8045-B6AA-E3EB91CA47F5}"/>
              </a:ext>
            </a:extLst>
          </p:cNvPr>
          <p:cNvSpPr/>
          <p:nvPr/>
        </p:nvSpPr>
        <p:spPr>
          <a:xfrm>
            <a:off x="4283242" y="1522246"/>
            <a:ext cx="3625516" cy="4938712"/>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58193249-60DD-CB45-B8D9-97F80804D7EB}"/>
              </a:ext>
            </a:extLst>
          </p:cNvPr>
          <p:cNvSpPr/>
          <p:nvPr/>
        </p:nvSpPr>
        <p:spPr>
          <a:xfrm>
            <a:off x="7908758" y="1522246"/>
            <a:ext cx="3625516" cy="4938712"/>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74EF4BA-ABE6-C54D-89B2-F8D834DE9DB1}"/>
              </a:ext>
            </a:extLst>
          </p:cNvPr>
          <p:cNvSpPr txBox="1"/>
          <p:nvPr/>
        </p:nvSpPr>
        <p:spPr>
          <a:xfrm>
            <a:off x="1810688" y="1690688"/>
            <a:ext cx="1319592" cy="584775"/>
          </a:xfrm>
          <a:prstGeom prst="rect">
            <a:avLst/>
          </a:prstGeom>
          <a:noFill/>
        </p:spPr>
        <p:txBody>
          <a:bodyPr wrap="none" rtlCol="0">
            <a:spAutoFit/>
          </a:bodyPr>
          <a:lstStyle/>
          <a:p>
            <a:r>
              <a:rPr lang="en-US" sz="3200" b="1" dirty="0"/>
              <a:t>ETHOS</a:t>
            </a:r>
          </a:p>
        </p:txBody>
      </p:sp>
      <p:sp>
        <p:nvSpPr>
          <p:cNvPr id="12" name="TextBox 11">
            <a:extLst>
              <a:ext uri="{FF2B5EF4-FFF2-40B4-BE49-F238E27FC236}">
                <a16:creationId xmlns:a16="http://schemas.microsoft.com/office/drawing/2014/main" id="{E133004B-6E9E-184F-8850-3AAD52AD7B5F}"/>
              </a:ext>
            </a:extLst>
          </p:cNvPr>
          <p:cNvSpPr txBox="1"/>
          <p:nvPr/>
        </p:nvSpPr>
        <p:spPr>
          <a:xfrm>
            <a:off x="5333099" y="1690688"/>
            <a:ext cx="1525802" cy="584775"/>
          </a:xfrm>
          <a:prstGeom prst="rect">
            <a:avLst/>
          </a:prstGeom>
          <a:noFill/>
        </p:spPr>
        <p:txBody>
          <a:bodyPr wrap="none" rtlCol="0">
            <a:spAutoFit/>
          </a:bodyPr>
          <a:lstStyle/>
          <a:p>
            <a:r>
              <a:rPr lang="en-US" sz="3200" b="1" dirty="0"/>
              <a:t>PATHOS</a:t>
            </a:r>
          </a:p>
        </p:txBody>
      </p:sp>
      <p:sp>
        <p:nvSpPr>
          <p:cNvPr id="13" name="TextBox 12">
            <a:extLst>
              <a:ext uri="{FF2B5EF4-FFF2-40B4-BE49-F238E27FC236}">
                <a16:creationId xmlns:a16="http://schemas.microsoft.com/office/drawing/2014/main" id="{40C46192-21E2-B24F-B3D8-9C9390CFE6DB}"/>
              </a:ext>
            </a:extLst>
          </p:cNvPr>
          <p:cNvSpPr txBox="1"/>
          <p:nvPr/>
        </p:nvSpPr>
        <p:spPr>
          <a:xfrm>
            <a:off x="9123980" y="1690688"/>
            <a:ext cx="1360437" cy="584775"/>
          </a:xfrm>
          <a:prstGeom prst="rect">
            <a:avLst/>
          </a:prstGeom>
          <a:noFill/>
        </p:spPr>
        <p:txBody>
          <a:bodyPr wrap="none" rtlCol="0">
            <a:spAutoFit/>
          </a:bodyPr>
          <a:lstStyle/>
          <a:p>
            <a:r>
              <a:rPr lang="en-US" sz="3200" b="1" dirty="0"/>
              <a:t>LOGOS</a:t>
            </a:r>
          </a:p>
        </p:txBody>
      </p:sp>
      <p:sp>
        <p:nvSpPr>
          <p:cNvPr id="9" name="TextBox 8">
            <a:extLst>
              <a:ext uri="{FF2B5EF4-FFF2-40B4-BE49-F238E27FC236}">
                <a16:creationId xmlns:a16="http://schemas.microsoft.com/office/drawing/2014/main" id="{CEBB1CFD-B80F-274E-91DB-CED9FE06A040}"/>
              </a:ext>
            </a:extLst>
          </p:cNvPr>
          <p:cNvSpPr txBox="1"/>
          <p:nvPr/>
        </p:nvSpPr>
        <p:spPr>
          <a:xfrm>
            <a:off x="1656799" y="2213072"/>
            <a:ext cx="1627369" cy="461665"/>
          </a:xfrm>
          <a:prstGeom prst="rect">
            <a:avLst/>
          </a:prstGeom>
          <a:noFill/>
        </p:spPr>
        <p:txBody>
          <a:bodyPr wrap="none" rtlCol="0">
            <a:spAutoFit/>
          </a:bodyPr>
          <a:lstStyle/>
          <a:p>
            <a:r>
              <a:rPr lang="en-US" sz="2400" i="1" dirty="0"/>
              <a:t>[Credibility]</a:t>
            </a:r>
          </a:p>
        </p:txBody>
      </p:sp>
      <p:sp>
        <p:nvSpPr>
          <p:cNvPr id="14" name="TextBox 13">
            <a:extLst>
              <a:ext uri="{FF2B5EF4-FFF2-40B4-BE49-F238E27FC236}">
                <a16:creationId xmlns:a16="http://schemas.microsoft.com/office/drawing/2014/main" id="{6119BF00-209A-F34B-ABB4-726E510829A5}"/>
              </a:ext>
            </a:extLst>
          </p:cNvPr>
          <p:cNvSpPr txBox="1"/>
          <p:nvPr/>
        </p:nvSpPr>
        <p:spPr>
          <a:xfrm>
            <a:off x="5388594" y="2213072"/>
            <a:ext cx="1414811" cy="461665"/>
          </a:xfrm>
          <a:prstGeom prst="rect">
            <a:avLst/>
          </a:prstGeom>
          <a:noFill/>
        </p:spPr>
        <p:txBody>
          <a:bodyPr wrap="none" rtlCol="0">
            <a:spAutoFit/>
          </a:bodyPr>
          <a:lstStyle/>
          <a:p>
            <a:r>
              <a:rPr lang="en-US" sz="2400" i="1" dirty="0"/>
              <a:t>[Emotion]</a:t>
            </a:r>
          </a:p>
        </p:txBody>
      </p:sp>
      <p:sp>
        <p:nvSpPr>
          <p:cNvPr id="15" name="TextBox 14">
            <a:extLst>
              <a:ext uri="{FF2B5EF4-FFF2-40B4-BE49-F238E27FC236}">
                <a16:creationId xmlns:a16="http://schemas.microsoft.com/office/drawing/2014/main" id="{E059751A-608A-8D4D-8DD0-52848851D1DC}"/>
              </a:ext>
            </a:extLst>
          </p:cNvPr>
          <p:cNvSpPr txBox="1"/>
          <p:nvPr/>
        </p:nvSpPr>
        <p:spPr>
          <a:xfrm>
            <a:off x="9294282" y="2213071"/>
            <a:ext cx="1019831" cy="461665"/>
          </a:xfrm>
          <a:prstGeom prst="rect">
            <a:avLst/>
          </a:prstGeom>
          <a:noFill/>
        </p:spPr>
        <p:txBody>
          <a:bodyPr wrap="none" rtlCol="0">
            <a:spAutoFit/>
          </a:bodyPr>
          <a:lstStyle/>
          <a:p>
            <a:r>
              <a:rPr lang="en-US" sz="2400" i="1" dirty="0"/>
              <a:t>[Logic]</a:t>
            </a:r>
          </a:p>
        </p:txBody>
      </p:sp>
      <p:pic>
        <p:nvPicPr>
          <p:cNvPr id="16" name="Picture 15">
            <a:extLst>
              <a:ext uri="{FF2B5EF4-FFF2-40B4-BE49-F238E27FC236}">
                <a16:creationId xmlns:a16="http://schemas.microsoft.com/office/drawing/2014/main" id="{EB10593D-325C-FB4B-B624-25C7F7E24C17}"/>
              </a:ext>
            </a:extLst>
          </p:cNvPr>
          <p:cNvPicPr>
            <a:picLocks noChangeAspect="1"/>
          </p:cNvPicPr>
          <p:nvPr/>
        </p:nvPicPr>
        <p:blipFill>
          <a:blip r:embed="rId3"/>
          <a:stretch>
            <a:fillRect/>
          </a:stretch>
        </p:blipFill>
        <p:spPr>
          <a:xfrm>
            <a:off x="591267" y="3270081"/>
            <a:ext cx="3552108" cy="3190877"/>
          </a:xfrm>
          <a:prstGeom prst="rect">
            <a:avLst/>
          </a:prstGeom>
        </p:spPr>
      </p:pic>
      <p:pic>
        <p:nvPicPr>
          <p:cNvPr id="5" name="Picture 4">
            <a:extLst>
              <a:ext uri="{FF2B5EF4-FFF2-40B4-BE49-F238E27FC236}">
                <a16:creationId xmlns:a16="http://schemas.microsoft.com/office/drawing/2014/main" id="{759C012E-D368-3945-B1C7-05B9E723C8F4}"/>
              </a:ext>
            </a:extLst>
          </p:cNvPr>
          <p:cNvPicPr>
            <a:picLocks noChangeAspect="1"/>
          </p:cNvPicPr>
          <p:nvPr/>
        </p:nvPicPr>
        <p:blipFill>
          <a:blip r:embed="rId4"/>
          <a:stretch>
            <a:fillRect/>
          </a:stretch>
        </p:blipFill>
        <p:spPr>
          <a:xfrm>
            <a:off x="4296707" y="3542176"/>
            <a:ext cx="3615608" cy="2918782"/>
          </a:xfrm>
          <a:prstGeom prst="rect">
            <a:avLst/>
          </a:prstGeom>
        </p:spPr>
      </p:pic>
    </p:spTree>
    <p:extLst>
      <p:ext uri="{BB962C8B-B14F-4D97-AF65-F5344CB8AC3E}">
        <p14:creationId xmlns:p14="http://schemas.microsoft.com/office/powerpoint/2010/main" val="10040220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5241A9-1AFA-EF40-8BD6-6FF9D516FCDC}"/>
              </a:ext>
            </a:extLst>
          </p:cNvPr>
          <p:cNvSpPr>
            <a:spLocks noGrp="1"/>
          </p:cNvSpPr>
          <p:nvPr>
            <p:ph type="title"/>
          </p:nvPr>
        </p:nvSpPr>
        <p:spPr/>
        <p:txBody>
          <a:bodyPr/>
          <a:lstStyle/>
          <a:p>
            <a:r>
              <a:rPr lang="en-US" b="1" dirty="0"/>
              <a:t>The Rhetorical Appeals</a:t>
            </a:r>
          </a:p>
        </p:txBody>
      </p:sp>
      <p:sp>
        <p:nvSpPr>
          <p:cNvPr id="3" name="Rectangle 2">
            <a:extLst>
              <a:ext uri="{FF2B5EF4-FFF2-40B4-BE49-F238E27FC236}">
                <a16:creationId xmlns:a16="http://schemas.microsoft.com/office/drawing/2014/main" id="{86038BD2-1E70-1949-ADDD-06F651A58A4F}"/>
              </a:ext>
            </a:extLst>
          </p:cNvPr>
          <p:cNvSpPr/>
          <p:nvPr/>
        </p:nvSpPr>
        <p:spPr>
          <a:xfrm>
            <a:off x="657726" y="1522246"/>
            <a:ext cx="3625516" cy="4938712"/>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 name="Rectangle 9">
            <a:extLst>
              <a:ext uri="{FF2B5EF4-FFF2-40B4-BE49-F238E27FC236}">
                <a16:creationId xmlns:a16="http://schemas.microsoft.com/office/drawing/2014/main" id="{DA2DE0E6-26CD-8045-B6AA-E3EB91CA47F5}"/>
              </a:ext>
            </a:extLst>
          </p:cNvPr>
          <p:cNvSpPr/>
          <p:nvPr/>
        </p:nvSpPr>
        <p:spPr>
          <a:xfrm>
            <a:off x="4283242" y="1522246"/>
            <a:ext cx="3625516" cy="4938712"/>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58193249-60DD-CB45-B8D9-97F80804D7EB}"/>
              </a:ext>
            </a:extLst>
          </p:cNvPr>
          <p:cNvSpPr/>
          <p:nvPr/>
        </p:nvSpPr>
        <p:spPr>
          <a:xfrm>
            <a:off x="7908758" y="1522246"/>
            <a:ext cx="3625516" cy="4938712"/>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74EF4BA-ABE6-C54D-89B2-F8D834DE9DB1}"/>
              </a:ext>
            </a:extLst>
          </p:cNvPr>
          <p:cNvSpPr txBox="1"/>
          <p:nvPr/>
        </p:nvSpPr>
        <p:spPr>
          <a:xfrm>
            <a:off x="1810688" y="1690688"/>
            <a:ext cx="1319592" cy="584775"/>
          </a:xfrm>
          <a:prstGeom prst="rect">
            <a:avLst/>
          </a:prstGeom>
          <a:noFill/>
        </p:spPr>
        <p:txBody>
          <a:bodyPr wrap="none" rtlCol="0">
            <a:spAutoFit/>
          </a:bodyPr>
          <a:lstStyle/>
          <a:p>
            <a:r>
              <a:rPr lang="en-US" sz="3200" b="1" dirty="0"/>
              <a:t>ETHOS</a:t>
            </a:r>
          </a:p>
        </p:txBody>
      </p:sp>
      <p:sp>
        <p:nvSpPr>
          <p:cNvPr id="12" name="TextBox 11">
            <a:extLst>
              <a:ext uri="{FF2B5EF4-FFF2-40B4-BE49-F238E27FC236}">
                <a16:creationId xmlns:a16="http://schemas.microsoft.com/office/drawing/2014/main" id="{E133004B-6E9E-184F-8850-3AAD52AD7B5F}"/>
              </a:ext>
            </a:extLst>
          </p:cNvPr>
          <p:cNvSpPr txBox="1"/>
          <p:nvPr/>
        </p:nvSpPr>
        <p:spPr>
          <a:xfrm>
            <a:off x="5333099" y="1690688"/>
            <a:ext cx="1525802" cy="584775"/>
          </a:xfrm>
          <a:prstGeom prst="rect">
            <a:avLst/>
          </a:prstGeom>
          <a:noFill/>
        </p:spPr>
        <p:txBody>
          <a:bodyPr wrap="none" rtlCol="0">
            <a:spAutoFit/>
          </a:bodyPr>
          <a:lstStyle/>
          <a:p>
            <a:r>
              <a:rPr lang="en-US" sz="3200" b="1" dirty="0"/>
              <a:t>PATHOS</a:t>
            </a:r>
          </a:p>
        </p:txBody>
      </p:sp>
      <p:sp>
        <p:nvSpPr>
          <p:cNvPr id="13" name="TextBox 12">
            <a:extLst>
              <a:ext uri="{FF2B5EF4-FFF2-40B4-BE49-F238E27FC236}">
                <a16:creationId xmlns:a16="http://schemas.microsoft.com/office/drawing/2014/main" id="{40C46192-21E2-B24F-B3D8-9C9390CFE6DB}"/>
              </a:ext>
            </a:extLst>
          </p:cNvPr>
          <p:cNvSpPr txBox="1"/>
          <p:nvPr/>
        </p:nvSpPr>
        <p:spPr>
          <a:xfrm>
            <a:off x="9123980" y="1690688"/>
            <a:ext cx="1360437" cy="584775"/>
          </a:xfrm>
          <a:prstGeom prst="rect">
            <a:avLst/>
          </a:prstGeom>
          <a:noFill/>
        </p:spPr>
        <p:txBody>
          <a:bodyPr wrap="none" rtlCol="0">
            <a:spAutoFit/>
          </a:bodyPr>
          <a:lstStyle/>
          <a:p>
            <a:r>
              <a:rPr lang="en-US" sz="3200" b="1" dirty="0"/>
              <a:t>LOGOS</a:t>
            </a:r>
          </a:p>
        </p:txBody>
      </p:sp>
      <p:sp>
        <p:nvSpPr>
          <p:cNvPr id="9" name="TextBox 8">
            <a:extLst>
              <a:ext uri="{FF2B5EF4-FFF2-40B4-BE49-F238E27FC236}">
                <a16:creationId xmlns:a16="http://schemas.microsoft.com/office/drawing/2014/main" id="{CEBB1CFD-B80F-274E-91DB-CED9FE06A040}"/>
              </a:ext>
            </a:extLst>
          </p:cNvPr>
          <p:cNvSpPr txBox="1"/>
          <p:nvPr/>
        </p:nvSpPr>
        <p:spPr>
          <a:xfrm>
            <a:off x="1656799" y="2213072"/>
            <a:ext cx="1627369" cy="461665"/>
          </a:xfrm>
          <a:prstGeom prst="rect">
            <a:avLst/>
          </a:prstGeom>
          <a:noFill/>
        </p:spPr>
        <p:txBody>
          <a:bodyPr wrap="none" rtlCol="0">
            <a:spAutoFit/>
          </a:bodyPr>
          <a:lstStyle/>
          <a:p>
            <a:r>
              <a:rPr lang="en-US" sz="2400" i="1" dirty="0"/>
              <a:t>[Credibility]</a:t>
            </a:r>
          </a:p>
        </p:txBody>
      </p:sp>
      <p:sp>
        <p:nvSpPr>
          <p:cNvPr id="14" name="TextBox 13">
            <a:extLst>
              <a:ext uri="{FF2B5EF4-FFF2-40B4-BE49-F238E27FC236}">
                <a16:creationId xmlns:a16="http://schemas.microsoft.com/office/drawing/2014/main" id="{6119BF00-209A-F34B-ABB4-726E510829A5}"/>
              </a:ext>
            </a:extLst>
          </p:cNvPr>
          <p:cNvSpPr txBox="1"/>
          <p:nvPr/>
        </p:nvSpPr>
        <p:spPr>
          <a:xfrm>
            <a:off x="5388594" y="2213072"/>
            <a:ext cx="1414811" cy="461665"/>
          </a:xfrm>
          <a:prstGeom prst="rect">
            <a:avLst/>
          </a:prstGeom>
          <a:noFill/>
        </p:spPr>
        <p:txBody>
          <a:bodyPr wrap="none" rtlCol="0">
            <a:spAutoFit/>
          </a:bodyPr>
          <a:lstStyle/>
          <a:p>
            <a:r>
              <a:rPr lang="en-US" sz="2400" i="1" dirty="0"/>
              <a:t>[Emotion]</a:t>
            </a:r>
          </a:p>
        </p:txBody>
      </p:sp>
      <p:sp>
        <p:nvSpPr>
          <p:cNvPr id="15" name="TextBox 14">
            <a:extLst>
              <a:ext uri="{FF2B5EF4-FFF2-40B4-BE49-F238E27FC236}">
                <a16:creationId xmlns:a16="http://schemas.microsoft.com/office/drawing/2014/main" id="{E059751A-608A-8D4D-8DD0-52848851D1DC}"/>
              </a:ext>
            </a:extLst>
          </p:cNvPr>
          <p:cNvSpPr txBox="1"/>
          <p:nvPr/>
        </p:nvSpPr>
        <p:spPr>
          <a:xfrm>
            <a:off x="9294282" y="2213071"/>
            <a:ext cx="1019831" cy="461665"/>
          </a:xfrm>
          <a:prstGeom prst="rect">
            <a:avLst/>
          </a:prstGeom>
          <a:noFill/>
        </p:spPr>
        <p:txBody>
          <a:bodyPr wrap="none" rtlCol="0">
            <a:spAutoFit/>
          </a:bodyPr>
          <a:lstStyle/>
          <a:p>
            <a:r>
              <a:rPr lang="en-US" sz="2400" i="1" dirty="0"/>
              <a:t>[Logic]</a:t>
            </a:r>
          </a:p>
        </p:txBody>
      </p:sp>
      <p:pic>
        <p:nvPicPr>
          <p:cNvPr id="16" name="Picture 15">
            <a:extLst>
              <a:ext uri="{FF2B5EF4-FFF2-40B4-BE49-F238E27FC236}">
                <a16:creationId xmlns:a16="http://schemas.microsoft.com/office/drawing/2014/main" id="{EB10593D-325C-FB4B-B624-25C7F7E24C17}"/>
              </a:ext>
            </a:extLst>
          </p:cNvPr>
          <p:cNvPicPr>
            <a:picLocks noChangeAspect="1"/>
          </p:cNvPicPr>
          <p:nvPr/>
        </p:nvPicPr>
        <p:blipFill>
          <a:blip r:embed="rId2"/>
          <a:stretch>
            <a:fillRect/>
          </a:stretch>
        </p:blipFill>
        <p:spPr>
          <a:xfrm>
            <a:off x="591267" y="3270081"/>
            <a:ext cx="3552108" cy="3190877"/>
          </a:xfrm>
          <a:prstGeom prst="rect">
            <a:avLst/>
          </a:prstGeom>
        </p:spPr>
      </p:pic>
      <p:pic>
        <p:nvPicPr>
          <p:cNvPr id="5" name="Picture 4">
            <a:extLst>
              <a:ext uri="{FF2B5EF4-FFF2-40B4-BE49-F238E27FC236}">
                <a16:creationId xmlns:a16="http://schemas.microsoft.com/office/drawing/2014/main" id="{759C012E-D368-3945-B1C7-05B9E723C8F4}"/>
              </a:ext>
            </a:extLst>
          </p:cNvPr>
          <p:cNvPicPr>
            <a:picLocks noChangeAspect="1"/>
          </p:cNvPicPr>
          <p:nvPr/>
        </p:nvPicPr>
        <p:blipFill>
          <a:blip r:embed="rId3"/>
          <a:stretch>
            <a:fillRect/>
          </a:stretch>
        </p:blipFill>
        <p:spPr>
          <a:xfrm>
            <a:off x="4296707" y="3542176"/>
            <a:ext cx="3615608" cy="2918782"/>
          </a:xfrm>
          <a:prstGeom prst="rect">
            <a:avLst/>
          </a:prstGeom>
        </p:spPr>
      </p:pic>
      <p:pic>
        <p:nvPicPr>
          <p:cNvPr id="6" name="Picture 5">
            <a:extLst>
              <a:ext uri="{FF2B5EF4-FFF2-40B4-BE49-F238E27FC236}">
                <a16:creationId xmlns:a16="http://schemas.microsoft.com/office/drawing/2014/main" id="{D2993A46-92FD-0E49-8FE9-234E4F94356F}"/>
              </a:ext>
            </a:extLst>
          </p:cNvPr>
          <p:cNvPicPr>
            <a:picLocks noChangeAspect="1"/>
          </p:cNvPicPr>
          <p:nvPr/>
        </p:nvPicPr>
        <p:blipFill rotWithShape="1">
          <a:blip r:embed="rId4"/>
          <a:srcRect l="17734" r="28843"/>
          <a:stretch/>
        </p:blipFill>
        <p:spPr>
          <a:xfrm>
            <a:off x="7935084" y="2769417"/>
            <a:ext cx="3585725" cy="3691541"/>
          </a:xfrm>
          <a:prstGeom prst="rect">
            <a:avLst/>
          </a:prstGeom>
        </p:spPr>
      </p:pic>
    </p:spTree>
    <p:extLst>
      <p:ext uri="{BB962C8B-B14F-4D97-AF65-F5344CB8AC3E}">
        <p14:creationId xmlns:p14="http://schemas.microsoft.com/office/powerpoint/2010/main" val="36802591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5241A9-1AFA-EF40-8BD6-6FF9D516FCDC}"/>
              </a:ext>
            </a:extLst>
          </p:cNvPr>
          <p:cNvSpPr>
            <a:spLocks noGrp="1"/>
          </p:cNvSpPr>
          <p:nvPr>
            <p:ph type="title"/>
          </p:nvPr>
        </p:nvSpPr>
        <p:spPr/>
        <p:txBody>
          <a:bodyPr/>
          <a:lstStyle/>
          <a:p>
            <a:r>
              <a:rPr lang="en-US" b="1" dirty="0"/>
              <a:t>The Rhetorical Appeals</a:t>
            </a:r>
          </a:p>
        </p:txBody>
      </p:sp>
      <p:sp>
        <p:nvSpPr>
          <p:cNvPr id="5" name="Triangle 4">
            <a:extLst>
              <a:ext uri="{FF2B5EF4-FFF2-40B4-BE49-F238E27FC236}">
                <a16:creationId xmlns:a16="http://schemas.microsoft.com/office/drawing/2014/main" id="{58C3B26F-1057-8440-B805-E522C8A694EF}"/>
              </a:ext>
            </a:extLst>
          </p:cNvPr>
          <p:cNvSpPr/>
          <p:nvPr/>
        </p:nvSpPr>
        <p:spPr>
          <a:xfrm>
            <a:off x="3904808" y="2141621"/>
            <a:ext cx="4382383" cy="377791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77F0DC22-E1CA-C843-802F-114490A226E1}"/>
              </a:ext>
            </a:extLst>
          </p:cNvPr>
          <p:cNvSpPr txBox="1"/>
          <p:nvPr/>
        </p:nvSpPr>
        <p:spPr>
          <a:xfrm>
            <a:off x="5622087" y="1772289"/>
            <a:ext cx="947824" cy="369332"/>
          </a:xfrm>
          <a:prstGeom prst="rect">
            <a:avLst/>
          </a:prstGeom>
          <a:noFill/>
        </p:spPr>
        <p:txBody>
          <a:bodyPr wrap="none" rtlCol="0">
            <a:spAutoFit/>
          </a:bodyPr>
          <a:lstStyle/>
          <a:p>
            <a:r>
              <a:rPr lang="en-US" b="1" dirty="0"/>
              <a:t>Speaker</a:t>
            </a:r>
          </a:p>
        </p:txBody>
      </p:sp>
      <p:sp>
        <p:nvSpPr>
          <p:cNvPr id="7" name="TextBox 6">
            <a:extLst>
              <a:ext uri="{FF2B5EF4-FFF2-40B4-BE49-F238E27FC236}">
                <a16:creationId xmlns:a16="http://schemas.microsoft.com/office/drawing/2014/main" id="{D190AE3B-230E-D845-8242-B6F41C2214FF}"/>
              </a:ext>
            </a:extLst>
          </p:cNvPr>
          <p:cNvSpPr txBox="1"/>
          <p:nvPr/>
        </p:nvSpPr>
        <p:spPr>
          <a:xfrm>
            <a:off x="3116178" y="5919537"/>
            <a:ext cx="1077539" cy="369332"/>
          </a:xfrm>
          <a:prstGeom prst="rect">
            <a:avLst/>
          </a:prstGeom>
          <a:noFill/>
        </p:spPr>
        <p:txBody>
          <a:bodyPr wrap="none" rtlCol="0">
            <a:spAutoFit/>
          </a:bodyPr>
          <a:lstStyle/>
          <a:p>
            <a:r>
              <a:rPr lang="en-US" b="1" dirty="0"/>
              <a:t>Audience</a:t>
            </a:r>
          </a:p>
        </p:txBody>
      </p:sp>
      <p:sp>
        <p:nvSpPr>
          <p:cNvPr id="8" name="TextBox 7">
            <a:extLst>
              <a:ext uri="{FF2B5EF4-FFF2-40B4-BE49-F238E27FC236}">
                <a16:creationId xmlns:a16="http://schemas.microsoft.com/office/drawing/2014/main" id="{18186E9E-6EF8-2446-AC30-E83BB80AF7CB}"/>
              </a:ext>
            </a:extLst>
          </p:cNvPr>
          <p:cNvSpPr txBox="1"/>
          <p:nvPr/>
        </p:nvSpPr>
        <p:spPr>
          <a:xfrm>
            <a:off x="7776923" y="5919537"/>
            <a:ext cx="1020536" cy="369332"/>
          </a:xfrm>
          <a:prstGeom prst="rect">
            <a:avLst/>
          </a:prstGeom>
          <a:noFill/>
        </p:spPr>
        <p:txBody>
          <a:bodyPr wrap="none" rtlCol="0">
            <a:spAutoFit/>
          </a:bodyPr>
          <a:lstStyle/>
          <a:p>
            <a:r>
              <a:rPr lang="en-US" b="1" dirty="0"/>
              <a:t>Message</a:t>
            </a:r>
          </a:p>
        </p:txBody>
      </p:sp>
      <p:sp>
        <p:nvSpPr>
          <p:cNvPr id="9" name="TextBox 8">
            <a:extLst>
              <a:ext uri="{FF2B5EF4-FFF2-40B4-BE49-F238E27FC236}">
                <a16:creationId xmlns:a16="http://schemas.microsoft.com/office/drawing/2014/main" id="{3B3231FD-2F97-2244-B47D-7F4FBBC585DC}"/>
              </a:ext>
            </a:extLst>
          </p:cNvPr>
          <p:cNvSpPr txBox="1"/>
          <p:nvPr/>
        </p:nvSpPr>
        <p:spPr>
          <a:xfrm>
            <a:off x="5622087" y="4126830"/>
            <a:ext cx="966931" cy="369332"/>
          </a:xfrm>
          <a:prstGeom prst="rect">
            <a:avLst/>
          </a:prstGeom>
          <a:noFill/>
        </p:spPr>
        <p:txBody>
          <a:bodyPr wrap="none" rtlCol="0">
            <a:spAutoFit/>
          </a:bodyPr>
          <a:lstStyle/>
          <a:p>
            <a:r>
              <a:rPr lang="en-US" b="1" dirty="0">
                <a:solidFill>
                  <a:schemeClr val="bg1"/>
                </a:solidFill>
              </a:rPr>
              <a:t>Purpose</a:t>
            </a:r>
          </a:p>
        </p:txBody>
      </p:sp>
      <p:sp>
        <p:nvSpPr>
          <p:cNvPr id="10" name="TextBox 9">
            <a:extLst>
              <a:ext uri="{FF2B5EF4-FFF2-40B4-BE49-F238E27FC236}">
                <a16:creationId xmlns:a16="http://schemas.microsoft.com/office/drawing/2014/main" id="{A5978801-2288-7E47-9481-B7A2D512C85A}"/>
              </a:ext>
            </a:extLst>
          </p:cNvPr>
          <p:cNvSpPr txBox="1"/>
          <p:nvPr/>
        </p:nvSpPr>
        <p:spPr>
          <a:xfrm>
            <a:off x="5740068" y="1546823"/>
            <a:ext cx="711862" cy="369332"/>
          </a:xfrm>
          <a:prstGeom prst="rect">
            <a:avLst/>
          </a:prstGeom>
          <a:noFill/>
        </p:spPr>
        <p:txBody>
          <a:bodyPr wrap="none" rtlCol="0">
            <a:spAutoFit/>
          </a:bodyPr>
          <a:lstStyle/>
          <a:p>
            <a:r>
              <a:rPr lang="en-US" b="1" dirty="0">
                <a:solidFill>
                  <a:schemeClr val="accent5">
                    <a:lumMod val="75000"/>
                  </a:schemeClr>
                </a:solidFill>
              </a:rPr>
              <a:t>Ethos</a:t>
            </a:r>
          </a:p>
        </p:txBody>
      </p:sp>
      <p:sp>
        <p:nvSpPr>
          <p:cNvPr id="11" name="TextBox 10">
            <a:extLst>
              <a:ext uri="{FF2B5EF4-FFF2-40B4-BE49-F238E27FC236}">
                <a16:creationId xmlns:a16="http://schemas.microsoft.com/office/drawing/2014/main" id="{A2185F04-6EEE-D242-A8F7-EA3D0232E03E}"/>
              </a:ext>
            </a:extLst>
          </p:cNvPr>
          <p:cNvSpPr txBox="1"/>
          <p:nvPr/>
        </p:nvSpPr>
        <p:spPr>
          <a:xfrm>
            <a:off x="3238102" y="6145003"/>
            <a:ext cx="833690" cy="369332"/>
          </a:xfrm>
          <a:prstGeom prst="rect">
            <a:avLst/>
          </a:prstGeom>
          <a:noFill/>
        </p:spPr>
        <p:txBody>
          <a:bodyPr wrap="none" rtlCol="0">
            <a:spAutoFit/>
          </a:bodyPr>
          <a:lstStyle/>
          <a:p>
            <a:r>
              <a:rPr lang="en-US" b="1" dirty="0">
                <a:solidFill>
                  <a:schemeClr val="accent5">
                    <a:lumMod val="75000"/>
                  </a:schemeClr>
                </a:solidFill>
              </a:rPr>
              <a:t>Pathos</a:t>
            </a:r>
          </a:p>
        </p:txBody>
      </p:sp>
      <p:sp>
        <p:nvSpPr>
          <p:cNvPr id="12" name="TextBox 11">
            <a:extLst>
              <a:ext uri="{FF2B5EF4-FFF2-40B4-BE49-F238E27FC236}">
                <a16:creationId xmlns:a16="http://schemas.microsoft.com/office/drawing/2014/main" id="{E2AFE253-1E18-FC4C-AE4E-4AFAEA3F8BD0}"/>
              </a:ext>
            </a:extLst>
          </p:cNvPr>
          <p:cNvSpPr txBox="1"/>
          <p:nvPr/>
        </p:nvSpPr>
        <p:spPr>
          <a:xfrm>
            <a:off x="7923469" y="6157580"/>
            <a:ext cx="727443" cy="369332"/>
          </a:xfrm>
          <a:prstGeom prst="rect">
            <a:avLst/>
          </a:prstGeom>
          <a:noFill/>
        </p:spPr>
        <p:txBody>
          <a:bodyPr wrap="none" rtlCol="0">
            <a:spAutoFit/>
          </a:bodyPr>
          <a:lstStyle/>
          <a:p>
            <a:r>
              <a:rPr lang="en-US" b="1" dirty="0">
                <a:solidFill>
                  <a:schemeClr val="accent5">
                    <a:lumMod val="75000"/>
                  </a:schemeClr>
                </a:solidFill>
              </a:rPr>
              <a:t>Logos</a:t>
            </a:r>
          </a:p>
        </p:txBody>
      </p:sp>
      <p:sp>
        <p:nvSpPr>
          <p:cNvPr id="13" name="TextBox 12">
            <a:extLst>
              <a:ext uri="{FF2B5EF4-FFF2-40B4-BE49-F238E27FC236}">
                <a16:creationId xmlns:a16="http://schemas.microsoft.com/office/drawing/2014/main" id="{B3729C05-FB51-114F-9AB9-1B3DCB9B070E}"/>
              </a:ext>
            </a:extLst>
          </p:cNvPr>
          <p:cNvSpPr txBox="1"/>
          <p:nvPr/>
        </p:nvSpPr>
        <p:spPr>
          <a:xfrm>
            <a:off x="5719549" y="4352296"/>
            <a:ext cx="772006" cy="369332"/>
          </a:xfrm>
          <a:prstGeom prst="rect">
            <a:avLst/>
          </a:prstGeom>
          <a:noFill/>
        </p:spPr>
        <p:txBody>
          <a:bodyPr wrap="none" rtlCol="0">
            <a:spAutoFit/>
          </a:bodyPr>
          <a:lstStyle/>
          <a:p>
            <a:r>
              <a:rPr lang="en-US" b="1" dirty="0">
                <a:solidFill>
                  <a:schemeClr val="bg1">
                    <a:lumMod val="85000"/>
                  </a:schemeClr>
                </a:solidFill>
              </a:rPr>
              <a:t>Kairos</a:t>
            </a:r>
          </a:p>
        </p:txBody>
      </p:sp>
    </p:spTree>
    <p:extLst>
      <p:ext uri="{BB962C8B-B14F-4D97-AF65-F5344CB8AC3E}">
        <p14:creationId xmlns:p14="http://schemas.microsoft.com/office/powerpoint/2010/main" val="29657238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5241A9-1AFA-EF40-8BD6-6FF9D516FCDC}"/>
              </a:ext>
            </a:extLst>
          </p:cNvPr>
          <p:cNvSpPr>
            <a:spLocks noGrp="1"/>
          </p:cNvSpPr>
          <p:nvPr>
            <p:ph type="title"/>
          </p:nvPr>
        </p:nvSpPr>
        <p:spPr/>
        <p:txBody>
          <a:bodyPr/>
          <a:lstStyle/>
          <a:p>
            <a:r>
              <a:rPr lang="en-US" b="1" dirty="0"/>
              <a:t>The Rhetorical Appeals</a:t>
            </a:r>
          </a:p>
        </p:txBody>
      </p:sp>
      <p:sp>
        <p:nvSpPr>
          <p:cNvPr id="3" name="TextBox 2">
            <a:extLst>
              <a:ext uri="{FF2B5EF4-FFF2-40B4-BE49-F238E27FC236}">
                <a16:creationId xmlns:a16="http://schemas.microsoft.com/office/drawing/2014/main" id="{48C8CB93-CF92-0646-B9B2-3B7201CC5975}"/>
              </a:ext>
            </a:extLst>
          </p:cNvPr>
          <p:cNvSpPr txBox="1"/>
          <p:nvPr/>
        </p:nvSpPr>
        <p:spPr>
          <a:xfrm>
            <a:off x="385009" y="1961148"/>
            <a:ext cx="11591443" cy="3539430"/>
          </a:xfrm>
          <a:prstGeom prst="rect">
            <a:avLst/>
          </a:prstGeom>
          <a:noFill/>
        </p:spPr>
        <p:txBody>
          <a:bodyPr wrap="none" rtlCol="0">
            <a:spAutoFit/>
          </a:bodyPr>
          <a:lstStyle/>
          <a:p>
            <a:pPr marL="457200" indent="-457200">
              <a:buFont typeface="Arial" panose="020B0604020202020204" pitchFamily="34" charset="0"/>
              <a:buChar char="•"/>
            </a:pPr>
            <a:r>
              <a:rPr lang="en-US" sz="3200" dirty="0"/>
              <a:t>When does it make sense for a speaker to appeal to ethos?</a:t>
            </a:r>
          </a:p>
          <a:p>
            <a:pPr marL="457200" indent="-457200">
              <a:buFont typeface="Arial" panose="020B0604020202020204" pitchFamily="34" charset="0"/>
              <a:buChar char="•"/>
            </a:pPr>
            <a:r>
              <a:rPr lang="en-US" sz="3200" dirty="0"/>
              <a:t>When does it make sense for a speaker to appeal to pathos?</a:t>
            </a:r>
          </a:p>
          <a:p>
            <a:pPr marL="457200" indent="-457200">
              <a:buFont typeface="Arial" panose="020B0604020202020204" pitchFamily="34" charset="0"/>
              <a:buChar char="•"/>
            </a:pPr>
            <a:r>
              <a:rPr lang="en-US" sz="3200" dirty="0"/>
              <a:t>When does it make sense for a speaker to appeal to logos?</a:t>
            </a:r>
          </a:p>
          <a:p>
            <a:pPr marL="457200" indent="-457200">
              <a:buFont typeface="Arial" panose="020B0604020202020204" pitchFamily="34" charset="0"/>
              <a:buChar char="•"/>
            </a:pPr>
            <a:endParaRPr lang="en-US" sz="3200" dirty="0"/>
          </a:p>
          <a:p>
            <a:pPr marL="457200" indent="-457200">
              <a:buFont typeface="Arial" panose="020B0604020202020204" pitchFamily="34" charset="0"/>
              <a:buChar char="•"/>
            </a:pPr>
            <a:r>
              <a:rPr lang="en-US" sz="3200" dirty="0"/>
              <a:t>When = At what point in the argument?  (The start? The end?)</a:t>
            </a:r>
          </a:p>
          <a:p>
            <a:pPr marL="457200" indent="-457200">
              <a:buFont typeface="Arial" panose="020B0604020202020204" pitchFamily="34" charset="0"/>
              <a:buChar char="•"/>
            </a:pPr>
            <a:r>
              <a:rPr lang="en-US" sz="3200" dirty="0"/>
              <a:t>When = Depending on what kind of audience?  (Friends? Foes?)</a:t>
            </a:r>
          </a:p>
          <a:p>
            <a:pPr marL="457200" indent="-457200">
              <a:buFont typeface="Arial" panose="020B0604020202020204" pitchFamily="34" charset="0"/>
              <a:buChar char="•"/>
            </a:pPr>
            <a:r>
              <a:rPr lang="en-US" sz="3200" dirty="0"/>
              <a:t>When = Depending on who the speaker is?  (Famous? Unknown?)</a:t>
            </a:r>
          </a:p>
        </p:txBody>
      </p:sp>
    </p:spTree>
    <p:extLst>
      <p:ext uri="{BB962C8B-B14F-4D97-AF65-F5344CB8AC3E}">
        <p14:creationId xmlns:p14="http://schemas.microsoft.com/office/powerpoint/2010/main" val="5981943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2A5B9-6937-774A-95CD-A948D3213CAB}"/>
              </a:ext>
            </a:extLst>
          </p:cNvPr>
          <p:cNvSpPr>
            <a:spLocks noGrp="1"/>
          </p:cNvSpPr>
          <p:nvPr>
            <p:ph type="title"/>
          </p:nvPr>
        </p:nvSpPr>
        <p:spPr>
          <a:xfrm>
            <a:off x="862263" y="3366826"/>
            <a:ext cx="10515600" cy="1325563"/>
          </a:xfrm>
        </p:spPr>
        <p:txBody>
          <a:bodyPr>
            <a:noAutofit/>
          </a:bodyPr>
          <a:lstStyle/>
          <a:p>
            <a:pPr algn="ctr"/>
            <a:r>
              <a:rPr lang="en-US" sz="6000" dirty="0"/>
              <a:t>“Everything is an argument.”</a:t>
            </a:r>
          </a:p>
        </p:txBody>
      </p:sp>
      <p:sp>
        <p:nvSpPr>
          <p:cNvPr id="3" name="Title 1">
            <a:extLst>
              <a:ext uri="{FF2B5EF4-FFF2-40B4-BE49-F238E27FC236}">
                <a16:creationId xmlns:a16="http://schemas.microsoft.com/office/drawing/2014/main" id="{EACB962D-AAE2-064E-A956-206FC09E0EA4}"/>
              </a:ext>
            </a:extLst>
          </p:cNvPr>
          <p:cNvSpPr txBox="1">
            <a:spLocks/>
          </p:cNvSpPr>
          <p:nvPr/>
        </p:nvSpPr>
        <p:spPr>
          <a:xfrm>
            <a:off x="862263" y="1676572"/>
            <a:ext cx="10515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dirty="0"/>
              <a:t>Agree or Disagree…</a:t>
            </a:r>
          </a:p>
        </p:txBody>
      </p:sp>
    </p:spTree>
    <p:extLst>
      <p:ext uri="{BB962C8B-B14F-4D97-AF65-F5344CB8AC3E}">
        <p14:creationId xmlns:p14="http://schemas.microsoft.com/office/powerpoint/2010/main" val="4500312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A6F5DE10-34D1-B349-85F1-4EBF56AB8EC9}"/>
              </a:ext>
            </a:extLst>
          </p:cNvPr>
          <p:cNvSpPr txBox="1">
            <a:spLocks/>
          </p:cNvSpPr>
          <p:nvPr/>
        </p:nvSpPr>
        <p:spPr>
          <a:xfrm>
            <a:off x="946067" y="-195763"/>
            <a:ext cx="10299865" cy="197643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8800" b="1" i="1" dirty="0">
                <a:solidFill>
                  <a:srgbClr val="FF0000"/>
                </a:solidFill>
              </a:rPr>
              <a:t>IS IT AN ARGUMENT?</a:t>
            </a:r>
          </a:p>
        </p:txBody>
      </p:sp>
      <p:sp>
        <p:nvSpPr>
          <p:cNvPr id="3" name="TextBox 2">
            <a:extLst>
              <a:ext uri="{FF2B5EF4-FFF2-40B4-BE49-F238E27FC236}">
                <a16:creationId xmlns:a16="http://schemas.microsoft.com/office/drawing/2014/main" id="{609DD763-FDA4-9C4A-86C0-0B6EBD1E1554}"/>
              </a:ext>
            </a:extLst>
          </p:cNvPr>
          <p:cNvSpPr txBox="1"/>
          <p:nvPr/>
        </p:nvSpPr>
        <p:spPr>
          <a:xfrm>
            <a:off x="1046747" y="1780674"/>
            <a:ext cx="10491537" cy="5186613"/>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3200" dirty="0"/>
              <a:t>Form small groups!</a:t>
            </a:r>
          </a:p>
          <a:p>
            <a:pPr marL="285750" indent="-285750">
              <a:lnSpc>
                <a:spcPct val="150000"/>
              </a:lnSpc>
              <a:buFont typeface="Arial" panose="020B0604020202020204" pitchFamily="34" charset="0"/>
              <a:buChar char="•"/>
            </a:pPr>
            <a:r>
              <a:rPr lang="en-US" sz="3200" dirty="0"/>
              <a:t>Each group will receive a different excerpt to consider.</a:t>
            </a:r>
          </a:p>
          <a:p>
            <a:pPr marL="285750" indent="-285750">
              <a:lnSpc>
                <a:spcPct val="150000"/>
              </a:lnSpc>
              <a:buFont typeface="Arial" panose="020B0604020202020204" pitchFamily="34" charset="0"/>
              <a:buChar char="•"/>
            </a:pPr>
            <a:r>
              <a:rPr lang="en-US" sz="3200" dirty="0"/>
              <a:t>Determine whether your excerpt is “an argument.”</a:t>
            </a:r>
          </a:p>
          <a:p>
            <a:pPr marL="285750" indent="-285750">
              <a:lnSpc>
                <a:spcPct val="150000"/>
              </a:lnSpc>
              <a:buFont typeface="Arial" panose="020B0604020202020204" pitchFamily="34" charset="0"/>
              <a:buChar char="•"/>
            </a:pPr>
            <a:r>
              <a:rPr lang="en-US" sz="3200" dirty="0"/>
              <a:t>Be prepared to present your findings to the class!  </a:t>
            </a:r>
          </a:p>
          <a:p>
            <a:pPr>
              <a:lnSpc>
                <a:spcPct val="150000"/>
              </a:lnSpc>
            </a:pPr>
            <a:r>
              <a:rPr lang="en-US" sz="3200" dirty="0"/>
              <a:t>	</a:t>
            </a:r>
            <a:r>
              <a:rPr lang="en-US" sz="3200" i="1" dirty="0"/>
              <a:t>(That means, be prepared to share whether or not your 	group believes your excerpt is an argument – and </a:t>
            </a:r>
            <a:r>
              <a:rPr lang="en-US" sz="3200" b="1" i="1" u="sng" dirty="0"/>
              <a:t>why</a:t>
            </a:r>
            <a:r>
              <a:rPr lang="en-US" sz="3200" i="1" dirty="0"/>
              <a:t>.)</a:t>
            </a:r>
          </a:p>
          <a:p>
            <a:pPr>
              <a:lnSpc>
                <a:spcPct val="150000"/>
              </a:lnSpc>
            </a:pPr>
            <a:endParaRPr lang="en-US" sz="3200" dirty="0"/>
          </a:p>
        </p:txBody>
      </p:sp>
    </p:spTree>
    <p:extLst>
      <p:ext uri="{BB962C8B-B14F-4D97-AF65-F5344CB8AC3E}">
        <p14:creationId xmlns:p14="http://schemas.microsoft.com/office/powerpoint/2010/main" val="5860550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2A5B9-6937-774A-95CD-A948D3213CAB}"/>
              </a:ext>
            </a:extLst>
          </p:cNvPr>
          <p:cNvSpPr>
            <a:spLocks noGrp="1"/>
          </p:cNvSpPr>
          <p:nvPr>
            <p:ph type="title"/>
          </p:nvPr>
        </p:nvSpPr>
        <p:spPr/>
        <p:txBody>
          <a:bodyPr/>
          <a:lstStyle/>
          <a:p>
            <a:r>
              <a:rPr lang="en-US" b="1" dirty="0"/>
              <a:t>Is it an argument?</a:t>
            </a:r>
          </a:p>
        </p:txBody>
      </p:sp>
      <p:sp>
        <p:nvSpPr>
          <p:cNvPr id="3" name="Content Placeholder 2">
            <a:extLst>
              <a:ext uri="{FF2B5EF4-FFF2-40B4-BE49-F238E27FC236}">
                <a16:creationId xmlns:a16="http://schemas.microsoft.com/office/drawing/2014/main" id="{5124B952-5576-CE48-8E75-2A5FAA8642E8}"/>
              </a:ext>
            </a:extLst>
          </p:cNvPr>
          <p:cNvSpPr>
            <a:spLocks noGrp="1"/>
          </p:cNvSpPr>
          <p:nvPr>
            <p:ph idx="1"/>
          </p:nvPr>
        </p:nvSpPr>
        <p:spPr>
          <a:xfrm>
            <a:off x="838200" y="1825625"/>
            <a:ext cx="10419608" cy="4351338"/>
          </a:xfrm>
        </p:spPr>
        <p:txBody>
          <a:bodyPr/>
          <a:lstStyle/>
          <a:p>
            <a:pPr marL="0" indent="0">
              <a:buNone/>
            </a:pPr>
            <a:r>
              <a:rPr lang="en-US" i="1" dirty="0"/>
              <a:t>“Always let your conscience be your guide.”</a:t>
            </a:r>
            <a:endParaRPr lang="en-US" dirty="0"/>
          </a:p>
        </p:txBody>
      </p:sp>
      <p:pic>
        <p:nvPicPr>
          <p:cNvPr id="5" name="Picture 4">
            <a:extLst>
              <a:ext uri="{FF2B5EF4-FFF2-40B4-BE49-F238E27FC236}">
                <a16:creationId xmlns:a16="http://schemas.microsoft.com/office/drawing/2014/main" id="{FE247837-7C3C-1B40-978C-9A164128FE33}"/>
              </a:ext>
            </a:extLst>
          </p:cNvPr>
          <p:cNvPicPr>
            <a:picLocks noChangeAspect="1"/>
          </p:cNvPicPr>
          <p:nvPr/>
        </p:nvPicPr>
        <p:blipFill>
          <a:blip r:embed="rId3"/>
          <a:stretch>
            <a:fillRect/>
          </a:stretch>
        </p:blipFill>
        <p:spPr>
          <a:xfrm>
            <a:off x="2173705" y="3124994"/>
            <a:ext cx="1498600" cy="1752600"/>
          </a:xfrm>
          <a:prstGeom prst="rect">
            <a:avLst/>
          </a:prstGeom>
        </p:spPr>
      </p:pic>
      <p:pic>
        <p:nvPicPr>
          <p:cNvPr id="6" name="Picture 5">
            <a:extLst>
              <a:ext uri="{FF2B5EF4-FFF2-40B4-BE49-F238E27FC236}">
                <a16:creationId xmlns:a16="http://schemas.microsoft.com/office/drawing/2014/main" id="{5999D617-6685-D643-9274-94F2CC5AE61F}"/>
              </a:ext>
            </a:extLst>
          </p:cNvPr>
          <p:cNvPicPr>
            <a:picLocks noChangeAspect="1"/>
          </p:cNvPicPr>
          <p:nvPr/>
        </p:nvPicPr>
        <p:blipFill>
          <a:blip r:embed="rId4"/>
          <a:stretch>
            <a:fillRect/>
          </a:stretch>
        </p:blipFill>
        <p:spPr>
          <a:xfrm>
            <a:off x="8434153" y="2279615"/>
            <a:ext cx="2254787" cy="3443357"/>
          </a:xfrm>
          <a:prstGeom prst="rect">
            <a:avLst/>
          </a:prstGeom>
        </p:spPr>
      </p:pic>
      <p:sp>
        <p:nvSpPr>
          <p:cNvPr id="7" name="TextBox 6">
            <a:extLst>
              <a:ext uri="{FF2B5EF4-FFF2-40B4-BE49-F238E27FC236}">
                <a16:creationId xmlns:a16="http://schemas.microsoft.com/office/drawing/2014/main" id="{4CA1318B-C049-9042-A0FE-E41444FAEBD7}"/>
              </a:ext>
            </a:extLst>
          </p:cNvPr>
          <p:cNvSpPr txBox="1"/>
          <p:nvPr/>
        </p:nvSpPr>
        <p:spPr>
          <a:xfrm>
            <a:off x="658599" y="3558334"/>
            <a:ext cx="1319464" cy="523220"/>
          </a:xfrm>
          <a:prstGeom prst="rect">
            <a:avLst/>
          </a:prstGeom>
          <a:noFill/>
        </p:spPr>
        <p:txBody>
          <a:bodyPr wrap="none" rtlCol="0">
            <a:spAutoFit/>
          </a:bodyPr>
          <a:lstStyle/>
          <a:p>
            <a:r>
              <a:rPr lang="en-US" sz="2800" dirty="0">
                <a:solidFill>
                  <a:srgbClr val="0070C0"/>
                </a:solidFill>
              </a:rPr>
              <a:t>Said by:</a:t>
            </a:r>
          </a:p>
        </p:txBody>
      </p:sp>
      <p:sp>
        <p:nvSpPr>
          <p:cNvPr id="8" name="TextBox 7">
            <a:extLst>
              <a:ext uri="{FF2B5EF4-FFF2-40B4-BE49-F238E27FC236}">
                <a16:creationId xmlns:a16="http://schemas.microsoft.com/office/drawing/2014/main" id="{3363E2E8-A4D4-3D4C-9BAC-E0911B0BF506}"/>
              </a:ext>
            </a:extLst>
          </p:cNvPr>
          <p:cNvSpPr txBox="1"/>
          <p:nvPr/>
        </p:nvSpPr>
        <p:spPr>
          <a:xfrm>
            <a:off x="6974306" y="3553111"/>
            <a:ext cx="1275990" cy="523220"/>
          </a:xfrm>
          <a:prstGeom prst="rect">
            <a:avLst/>
          </a:prstGeom>
          <a:noFill/>
        </p:spPr>
        <p:txBody>
          <a:bodyPr wrap="none" rtlCol="0">
            <a:spAutoFit/>
          </a:bodyPr>
          <a:lstStyle/>
          <a:p>
            <a:r>
              <a:rPr lang="en-US" sz="2800" dirty="0">
                <a:solidFill>
                  <a:srgbClr val="0070C0"/>
                </a:solidFill>
              </a:rPr>
              <a:t>Said to:</a:t>
            </a:r>
          </a:p>
        </p:txBody>
      </p:sp>
    </p:spTree>
    <p:extLst>
      <p:ext uri="{BB962C8B-B14F-4D97-AF65-F5344CB8AC3E}">
        <p14:creationId xmlns:p14="http://schemas.microsoft.com/office/powerpoint/2010/main" val="36409110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2A5B9-6937-774A-95CD-A948D3213CAB}"/>
              </a:ext>
            </a:extLst>
          </p:cNvPr>
          <p:cNvSpPr>
            <a:spLocks noGrp="1"/>
          </p:cNvSpPr>
          <p:nvPr>
            <p:ph type="title"/>
          </p:nvPr>
        </p:nvSpPr>
        <p:spPr/>
        <p:txBody>
          <a:bodyPr/>
          <a:lstStyle/>
          <a:p>
            <a:r>
              <a:rPr lang="en-US" b="1" dirty="0"/>
              <a:t>Is it an argument?</a:t>
            </a:r>
          </a:p>
        </p:txBody>
      </p:sp>
      <p:sp>
        <p:nvSpPr>
          <p:cNvPr id="3" name="Content Placeholder 2">
            <a:extLst>
              <a:ext uri="{FF2B5EF4-FFF2-40B4-BE49-F238E27FC236}">
                <a16:creationId xmlns:a16="http://schemas.microsoft.com/office/drawing/2014/main" id="{5124B952-5576-CE48-8E75-2A5FAA8642E8}"/>
              </a:ext>
            </a:extLst>
          </p:cNvPr>
          <p:cNvSpPr>
            <a:spLocks noGrp="1"/>
          </p:cNvSpPr>
          <p:nvPr>
            <p:ph idx="1"/>
          </p:nvPr>
        </p:nvSpPr>
        <p:spPr>
          <a:xfrm>
            <a:off x="838200" y="1825625"/>
            <a:ext cx="10419608" cy="4351338"/>
          </a:xfrm>
        </p:spPr>
        <p:txBody>
          <a:bodyPr/>
          <a:lstStyle/>
          <a:p>
            <a:pPr marL="0" indent="0">
              <a:buNone/>
            </a:pPr>
            <a:r>
              <a:rPr lang="en-US" i="1" dirty="0"/>
              <a:t>“The seaweed is always greener in somebody else’s lake.”</a:t>
            </a:r>
            <a:endParaRPr lang="en-US" dirty="0"/>
          </a:p>
        </p:txBody>
      </p:sp>
      <p:pic>
        <p:nvPicPr>
          <p:cNvPr id="4" name="Picture 3">
            <a:extLst>
              <a:ext uri="{FF2B5EF4-FFF2-40B4-BE49-F238E27FC236}">
                <a16:creationId xmlns:a16="http://schemas.microsoft.com/office/drawing/2014/main" id="{9CC7B127-FA62-0B4E-9672-91EDBFCB6F24}"/>
              </a:ext>
            </a:extLst>
          </p:cNvPr>
          <p:cNvPicPr>
            <a:picLocks noChangeAspect="1"/>
          </p:cNvPicPr>
          <p:nvPr/>
        </p:nvPicPr>
        <p:blipFill>
          <a:blip r:embed="rId3"/>
          <a:stretch>
            <a:fillRect/>
          </a:stretch>
        </p:blipFill>
        <p:spPr>
          <a:xfrm>
            <a:off x="1978063" y="2920912"/>
            <a:ext cx="2177381" cy="1991280"/>
          </a:xfrm>
          <a:prstGeom prst="rect">
            <a:avLst/>
          </a:prstGeom>
        </p:spPr>
      </p:pic>
      <p:pic>
        <p:nvPicPr>
          <p:cNvPr id="5" name="Picture 4">
            <a:extLst>
              <a:ext uri="{FF2B5EF4-FFF2-40B4-BE49-F238E27FC236}">
                <a16:creationId xmlns:a16="http://schemas.microsoft.com/office/drawing/2014/main" id="{9A002FC8-31FD-5A4D-A717-5CFB33BB2EBC}"/>
              </a:ext>
            </a:extLst>
          </p:cNvPr>
          <p:cNvPicPr>
            <a:picLocks noChangeAspect="1"/>
          </p:cNvPicPr>
          <p:nvPr/>
        </p:nvPicPr>
        <p:blipFill>
          <a:blip r:embed="rId4"/>
          <a:stretch>
            <a:fillRect/>
          </a:stretch>
        </p:blipFill>
        <p:spPr>
          <a:xfrm>
            <a:off x="7254097" y="2459420"/>
            <a:ext cx="3508390" cy="3233821"/>
          </a:xfrm>
          <a:prstGeom prst="rect">
            <a:avLst/>
          </a:prstGeom>
        </p:spPr>
      </p:pic>
      <p:sp>
        <p:nvSpPr>
          <p:cNvPr id="6" name="TextBox 5">
            <a:extLst>
              <a:ext uri="{FF2B5EF4-FFF2-40B4-BE49-F238E27FC236}">
                <a16:creationId xmlns:a16="http://schemas.microsoft.com/office/drawing/2014/main" id="{7C049739-D032-104A-B70A-262A71FF0979}"/>
              </a:ext>
            </a:extLst>
          </p:cNvPr>
          <p:cNvSpPr txBox="1"/>
          <p:nvPr/>
        </p:nvSpPr>
        <p:spPr>
          <a:xfrm>
            <a:off x="658599" y="3558334"/>
            <a:ext cx="1319464" cy="523220"/>
          </a:xfrm>
          <a:prstGeom prst="rect">
            <a:avLst/>
          </a:prstGeom>
          <a:noFill/>
        </p:spPr>
        <p:txBody>
          <a:bodyPr wrap="none" rtlCol="0">
            <a:spAutoFit/>
          </a:bodyPr>
          <a:lstStyle/>
          <a:p>
            <a:r>
              <a:rPr lang="en-US" sz="2800" dirty="0">
                <a:solidFill>
                  <a:srgbClr val="0070C0"/>
                </a:solidFill>
              </a:rPr>
              <a:t>Said by:</a:t>
            </a:r>
          </a:p>
        </p:txBody>
      </p:sp>
      <p:sp>
        <p:nvSpPr>
          <p:cNvPr id="7" name="TextBox 6">
            <a:extLst>
              <a:ext uri="{FF2B5EF4-FFF2-40B4-BE49-F238E27FC236}">
                <a16:creationId xmlns:a16="http://schemas.microsoft.com/office/drawing/2014/main" id="{AA3780FB-3B40-614B-B897-44F6AF59A21D}"/>
              </a:ext>
            </a:extLst>
          </p:cNvPr>
          <p:cNvSpPr txBox="1"/>
          <p:nvPr/>
        </p:nvSpPr>
        <p:spPr>
          <a:xfrm>
            <a:off x="6974306" y="3553111"/>
            <a:ext cx="1275990" cy="523220"/>
          </a:xfrm>
          <a:prstGeom prst="rect">
            <a:avLst/>
          </a:prstGeom>
          <a:noFill/>
        </p:spPr>
        <p:txBody>
          <a:bodyPr wrap="none" rtlCol="0">
            <a:spAutoFit/>
          </a:bodyPr>
          <a:lstStyle/>
          <a:p>
            <a:r>
              <a:rPr lang="en-US" sz="2800" dirty="0">
                <a:solidFill>
                  <a:srgbClr val="0070C0"/>
                </a:solidFill>
              </a:rPr>
              <a:t>Said to:</a:t>
            </a:r>
          </a:p>
        </p:txBody>
      </p:sp>
    </p:spTree>
    <p:extLst>
      <p:ext uri="{BB962C8B-B14F-4D97-AF65-F5344CB8AC3E}">
        <p14:creationId xmlns:p14="http://schemas.microsoft.com/office/powerpoint/2010/main" val="32248597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2A5B9-6937-774A-95CD-A948D3213CAB}"/>
              </a:ext>
            </a:extLst>
          </p:cNvPr>
          <p:cNvSpPr>
            <a:spLocks noGrp="1"/>
          </p:cNvSpPr>
          <p:nvPr>
            <p:ph type="title"/>
          </p:nvPr>
        </p:nvSpPr>
        <p:spPr/>
        <p:txBody>
          <a:bodyPr/>
          <a:lstStyle/>
          <a:p>
            <a:r>
              <a:rPr lang="en-US" b="1" dirty="0"/>
              <a:t>Is it an argument?</a:t>
            </a:r>
          </a:p>
        </p:txBody>
      </p:sp>
      <p:sp>
        <p:nvSpPr>
          <p:cNvPr id="3" name="Content Placeholder 2">
            <a:extLst>
              <a:ext uri="{FF2B5EF4-FFF2-40B4-BE49-F238E27FC236}">
                <a16:creationId xmlns:a16="http://schemas.microsoft.com/office/drawing/2014/main" id="{5124B952-5576-CE48-8E75-2A5FAA8642E8}"/>
              </a:ext>
            </a:extLst>
          </p:cNvPr>
          <p:cNvSpPr>
            <a:spLocks noGrp="1"/>
          </p:cNvSpPr>
          <p:nvPr>
            <p:ph idx="1"/>
          </p:nvPr>
        </p:nvSpPr>
        <p:spPr>
          <a:xfrm>
            <a:off x="838200" y="1825625"/>
            <a:ext cx="10419608" cy="4351338"/>
          </a:xfrm>
        </p:spPr>
        <p:txBody>
          <a:bodyPr/>
          <a:lstStyle/>
          <a:p>
            <a:pPr marL="0" indent="0">
              <a:buNone/>
            </a:pPr>
            <a:r>
              <a:rPr lang="en-US" i="1" dirty="0"/>
              <a:t>“You must take your place in the circle of life.”</a:t>
            </a:r>
            <a:endParaRPr lang="en-US" dirty="0"/>
          </a:p>
        </p:txBody>
      </p:sp>
      <p:pic>
        <p:nvPicPr>
          <p:cNvPr id="4" name="Picture 3">
            <a:extLst>
              <a:ext uri="{FF2B5EF4-FFF2-40B4-BE49-F238E27FC236}">
                <a16:creationId xmlns:a16="http://schemas.microsoft.com/office/drawing/2014/main" id="{7FBFB431-5B36-0243-9568-A1E48B8DEB03}"/>
              </a:ext>
            </a:extLst>
          </p:cNvPr>
          <p:cNvPicPr>
            <a:picLocks noChangeAspect="1"/>
          </p:cNvPicPr>
          <p:nvPr/>
        </p:nvPicPr>
        <p:blipFill>
          <a:blip r:embed="rId3"/>
          <a:stretch>
            <a:fillRect/>
          </a:stretch>
        </p:blipFill>
        <p:spPr>
          <a:xfrm>
            <a:off x="1843839" y="2335798"/>
            <a:ext cx="3619500" cy="3822700"/>
          </a:xfrm>
          <a:prstGeom prst="rect">
            <a:avLst/>
          </a:prstGeom>
        </p:spPr>
      </p:pic>
      <p:pic>
        <p:nvPicPr>
          <p:cNvPr id="5" name="Picture 4">
            <a:extLst>
              <a:ext uri="{FF2B5EF4-FFF2-40B4-BE49-F238E27FC236}">
                <a16:creationId xmlns:a16="http://schemas.microsoft.com/office/drawing/2014/main" id="{FF80916C-EB19-3A4D-A188-1C8B18E32D4D}"/>
              </a:ext>
            </a:extLst>
          </p:cNvPr>
          <p:cNvPicPr>
            <a:picLocks noChangeAspect="1"/>
          </p:cNvPicPr>
          <p:nvPr/>
        </p:nvPicPr>
        <p:blipFill>
          <a:blip r:embed="rId4"/>
          <a:stretch>
            <a:fillRect/>
          </a:stretch>
        </p:blipFill>
        <p:spPr>
          <a:xfrm>
            <a:off x="7612301" y="2704098"/>
            <a:ext cx="4025900" cy="3086100"/>
          </a:xfrm>
          <a:prstGeom prst="rect">
            <a:avLst/>
          </a:prstGeom>
        </p:spPr>
      </p:pic>
      <p:sp>
        <p:nvSpPr>
          <p:cNvPr id="6" name="TextBox 5">
            <a:extLst>
              <a:ext uri="{FF2B5EF4-FFF2-40B4-BE49-F238E27FC236}">
                <a16:creationId xmlns:a16="http://schemas.microsoft.com/office/drawing/2014/main" id="{43E4AFE4-6AF3-8E49-AE6B-844CBCBDFFDF}"/>
              </a:ext>
            </a:extLst>
          </p:cNvPr>
          <p:cNvSpPr txBox="1"/>
          <p:nvPr/>
        </p:nvSpPr>
        <p:spPr>
          <a:xfrm>
            <a:off x="658599" y="3558334"/>
            <a:ext cx="1319464" cy="523220"/>
          </a:xfrm>
          <a:prstGeom prst="rect">
            <a:avLst/>
          </a:prstGeom>
          <a:noFill/>
        </p:spPr>
        <p:txBody>
          <a:bodyPr wrap="none" rtlCol="0">
            <a:spAutoFit/>
          </a:bodyPr>
          <a:lstStyle/>
          <a:p>
            <a:r>
              <a:rPr lang="en-US" sz="2800" dirty="0">
                <a:solidFill>
                  <a:srgbClr val="0070C0"/>
                </a:solidFill>
              </a:rPr>
              <a:t>Said by:</a:t>
            </a:r>
          </a:p>
        </p:txBody>
      </p:sp>
      <p:sp>
        <p:nvSpPr>
          <p:cNvPr id="7" name="TextBox 6">
            <a:extLst>
              <a:ext uri="{FF2B5EF4-FFF2-40B4-BE49-F238E27FC236}">
                <a16:creationId xmlns:a16="http://schemas.microsoft.com/office/drawing/2014/main" id="{5ADE4A54-31E6-8341-B27D-4C1E5D200EF0}"/>
              </a:ext>
            </a:extLst>
          </p:cNvPr>
          <p:cNvSpPr txBox="1"/>
          <p:nvPr/>
        </p:nvSpPr>
        <p:spPr>
          <a:xfrm>
            <a:off x="6974306" y="3553111"/>
            <a:ext cx="1275990" cy="523220"/>
          </a:xfrm>
          <a:prstGeom prst="rect">
            <a:avLst/>
          </a:prstGeom>
          <a:noFill/>
        </p:spPr>
        <p:txBody>
          <a:bodyPr wrap="none" rtlCol="0">
            <a:spAutoFit/>
          </a:bodyPr>
          <a:lstStyle/>
          <a:p>
            <a:r>
              <a:rPr lang="en-US" sz="2800" dirty="0">
                <a:solidFill>
                  <a:srgbClr val="0070C0"/>
                </a:solidFill>
              </a:rPr>
              <a:t>Said to:</a:t>
            </a:r>
          </a:p>
        </p:txBody>
      </p:sp>
    </p:spTree>
    <p:extLst>
      <p:ext uri="{BB962C8B-B14F-4D97-AF65-F5344CB8AC3E}">
        <p14:creationId xmlns:p14="http://schemas.microsoft.com/office/powerpoint/2010/main" val="19243219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2A5B9-6937-774A-95CD-A948D3213CAB}"/>
              </a:ext>
            </a:extLst>
          </p:cNvPr>
          <p:cNvSpPr>
            <a:spLocks noGrp="1"/>
          </p:cNvSpPr>
          <p:nvPr>
            <p:ph type="title"/>
          </p:nvPr>
        </p:nvSpPr>
        <p:spPr/>
        <p:txBody>
          <a:bodyPr/>
          <a:lstStyle/>
          <a:p>
            <a:r>
              <a:rPr lang="en-US" b="1" dirty="0"/>
              <a:t>Is it an argument?</a:t>
            </a:r>
          </a:p>
        </p:txBody>
      </p:sp>
      <p:sp>
        <p:nvSpPr>
          <p:cNvPr id="3" name="Content Placeholder 2">
            <a:extLst>
              <a:ext uri="{FF2B5EF4-FFF2-40B4-BE49-F238E27FC236}">
                <a16:creationId xmlns:a16="http://schemas.microsoft.com/office/drawing/2014/main" id="{5124B952-5576-CE48-8E75-2A5FAA8642E8}"/>
              </a:ext>
            </a:extLst>
          </p:cNvPr>
          <p:cNvSpPr>
            <a:spLocks noGrp="1"/>
          </p:cNvSpPr>
          <p:nvPr>
            <p:ph idx="1"/>
          </p:nvPr>
        </p:nvSpPr>
        <p:spPr>
          <a:xfrm>
            <a:off x="838200" y="1825625"/>
            <a:ext cx="10419608" cy="4351338"/>
          </a:xfrm>
        </p:spPr>
        <p:txBody>
          <a:bodyPr/>
          <a:lstStyle/>
          <a:p>
            <a:pPr marL="0" indent="0">
              <a:buNone/>
            </a:pPr>
            <a:r>
              <a:rPr lang="en-US" i="1" dirty="0"/>
              <a:t>“Just keep swimming.  Just keep swimming.  Just keep swimming.”</a:t>
            </a:r>
            <a:endParaRPr lang="en-US" dirty="0"/>
          </a:p>
        </p:txBody>
      </p:sp>
      <p:pic>
        <p:nvPicPr>
          <p:cNvPr id="4" name="Picture 3">
            <a:extLst>
              <a:ext uri="{FF2B5EF4-FFF2-40B4-BE49-F238E27FC236}">
                <a16:creationId xmlns:a16="http://schemas.microsoft.com/office/drawing/2014/main" id="{443831E5-112F-0F4C-99B8-E8BFA758DD6B}"/>
              </a:ext>
            </a:extLst>
          </p:cNvPr>
          <p:cNvPicPr>
            <a:picLocks noChangeAspect="1"/>
          </p:cNvPicPr>
          <p:nvPr/>
        </p:nvPicPr>
        <p:blipFill>
          <a:blip r:embed="rId3"/>
          <a:stretch>
            <a:fillRect/>
          </a:stretch>
        </p:blipFill>
        <p:spPr>
          <a:xfrm>
            <a:off x="1978063" y="2496852"/>
            <a:ext cx="3673207" cy="3158958"/>
          </a:xfrm>
          <a:prstGeom prst="rect">
            <a:avLst/>
          </a:prstGeom>
        </p:spPr>
      </p:pic>
      <p:pic>
        <p:nvPicPr>
          <p:cNvPr id="6" name="Picture 5">
            <a:extLst>
              <a:ext uri="{FF2B5EF4-FFF2-40B4-BE49-F238E27FC236}">
                <a16:creationId xmlns:a16="http://schemas.microsoft.com/office/drawing/2014/main" id="{95A6AF6D-1F16-8545-AAD8-737FCEFC410B}"/>
              </a:ext>
            </a:extLst>
          </p:cNvPr>
          <p:cNvPicPr>
            <a:picLocks noChangeAspect="1"/>
          </p:cNvPicPr>
          <p:nvPr/>
        </p:nvPicPr>
        <p:blipFill>
          <a:blip r:embed="rId4"/>
          <a:stretch>
            <a:fillRect/>
          </a:stretch>
        </p:blipFill>
        <p:spPr>
          <a:xfrm>
            <a:off x="7141054" y="2155465"/>
            <a:ext cx="4778272" cy="3841731"/>
          </a:xfrm>
          <a:prstGeom prst="rect">
            <a:avLst/>
          </a:prstGeom>
        </p:spPr>
      </p:pic>
      <p:sp>
        <p:nvSpPr>
          <p:cNvPr id="7" name="TextBox 6">
            <a:extLst>
              <a:ext uri="{FF2B5EF4-FFF2-40B4-BE49-F238E27FC236}">
                <a16:creationId xmlns:a16="http://schemas.microsoft.com/office/drawing/2014/main" id="{02649D0F-3037-1646-A77A-B6EE85FDE7D9}"/>
              </a:ext>
            </a:extLst>
          </p:cNvPr>
          <p:cNvSpPr txBox="1"/>
          <p:nvPr/>
        </p:nvSpPr>
        <p:spPr>
          <a:xfrm>
            <a:off x="658599" y="3558334"/>
            <a:ext cx="1319464" cy="523220"/>
          </a:xfrm>
          <a:prstGeom prst="rect">
            <a:avLst/>
          </a:prstGeom>
          <a:noFill/>
        </p:spPr>
        <p:txBody>
          <a:bodyPr wrap="none" rtlCol="0">
            <a:spAutoFit/>
          </a:bodyPr>
          <a:lstStyle/>
          <a:p>
            <a:r>
              <a:rPr lang="en-US" sz="2800" dirty="0">
                <a:solidFill>
                  <a:srgbClr val="0070C0"/>
                </a:solidFill>
              </a:rPr>
              <a:t>Said by:</a:t>
            </a:r>
          </a:p>
        </p:txBody>
      </p:sp>
      <p:sp>
        <p:nvSpPr>
          <p:cNvPr id="8" name="TextBox 7">
            <a:extLst>
              <a:ext uri="{FF2B5EF4-FFF2-40B4-BE49-F238E27FC236}">
                <a16:creationId xmlns:a16="http://schemas.microsoft.com/office/drawing/2014/main" id="{6E3B098F-1247-E443-8EB7-2BD305D9B594}"/>
              </a:ext>
            </a:extLst>
          </p:cNvPr>
          <p:cNvSpPr txBox="1"/>
          <p:nvPr/>
        </p:nvSpPr>
        <p:spPr>
          <a:xfrm>
            <a:off x="6974306" y="3553111"/>
            <a:ext cx="1275990" cy="523220"/>
          </a:xfrm>
          <a:prstGeom prst="rect">
            <a:avLst/>
          </a:prstGeom>
          <a:noFill/>
        </p:spPr>
        <p:txBody>
          <a:bodyPr wrap="none" rtlCol="0">
            <a:spAutoFit/>
          </a:bodyPr>
          <a:lstStyle/>
          <a:p>
            <a:r>
              <a:rPr lang="en-US" sz="2800" dirty="0">
                <a:solidFill>
                  <a:srgbClr val="0070C0"/>
                </a:solidFill>
              </a:rPr>
              <a:t>Said to:</a:t>
            </a:r>
          </a:p>
        </p:txBody>
      </p:sp>
    </p:spTree>
    <p:extLst>
      <p:ext uri="{BB962C8B-B14F-4D97-AF65-F5344CB8AC3E}">
        <p14:creationId xmlns:p14="http://schemas.microsoft.com/office/powerpoint/2010/main" val="33526151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2A5B9-6937-774A-95CD-A948D3213CAB}"/>
              </a:ext>
            </a:extLst>
          </p:cNvPr>
          <p:cNvSpPr>
            <a:spLocks noGrp="1"/>
          </p:cNvSpPr>
          <p:nvPr>
            <p:ph type="title"/>
          </p:nvPr>
        </p:nvSpPr>
        <p:spPr/>
        <p:txBody>
          <a:bodyPr/>
          <a:lstStyle/>
          <a:p>
            <a:r>
              <a:rPr lang="en-US" b="1" dirty="0"/>
              <a:t>Is it an argument?</a:t>
            </a:r>
          </a:p>
        </p:txBody>
      </p:sp>
      <p:sp>
        <p:nvSpPr>
          <p:cNvPr id="3" name="Content Placeholder 2">
            <a:extLst>
              <a:ext uri="{FF2B5EF4-FFF2-40B4-BE49-F238E27FC236}">
                <a16:creationId xmlns:a16="http://schemas.microsoft.com/office/drawing/2014/main" id="{5124B952-5576-CE48-8E75-2A5FAA8642E8}"/>
              </a:ext>
            </a:extLst>
          </p:cNvPr>
          <p:cNvSpPr>
            <a:spLocks noGrp="1"/>
          </p:cNvSpPr>
          <p:nvPr>
            <p:ph idx="1"/>
          </p:nvPr>
        </p:nvSpPr>
        <p:spPr>
          <a:xfrm>
            <a:off x="838200" y="1825625"/>
            <a:ext cx="10419608" cy="4351338"/>
          </a:xfrm>
        </p:spPr>
        <p:txBody>
          <a:bodyPr/>
          <a:lstStyle/>
          <a:p>
            <a:pPr marL="0" indent="0">
              <a:buNone/>
            </a:pPr>
            <a:r>
              <a:rPr lang="en-US" i="1" dirty="0"/>
              <a:t>“She warned him not to be deceived by appearances, for beauty is found within.”</a:t>
            </a:r>
            <a:endParaRPr lang="en-US" dirty="0"/>
          </a:p>
        </p:txBody>
      </p:sp>
      <p:pic>
        <p:nvPicPr>
          <p:cNvPr id="4" name="Picture 3">
            <a:extLst>
              <a:ext uri="{FF2B5EF4-FFF2-40B4-BE49-F238E27FC236}">
                <a16:creationId xmlns:a16="http://schemas.microsoft.com/office/drawing/2014/main" id="{A5A49E49-7745-9944-B423-F04D28269FE2}"/>
              </a:ext>
            </a:extLst>
          </p:cNvPr>
          <p:cNvPicPr>
            <a:picLocks noChangeAspect="1"/>
          </p:cNvPicPr>
          <p:nvPr/>
        </p:nvPicPr>
        <p:blipFill rotWithShape="1">
          <a:blip r:embed="rId3"/>
          <a:srcRect l="23784" r="18359" b="10714"/>
          <a:stretch/>
        </p:blipFill>
        <p:spPr>
          <a:xfrm>
            <a:off x="1545307" y="2867359"/>
            <a:ext cx="2571750" cy="2267870"/>
          </a:xfrm>
          <a:prstGeom prst="rect">
            <a:avLst/>
          </a:prstGeom>
        </p:spPr>
      </p:pic>
      <p:pic>
        <p:nvPicPr>
          <p:cNvPr id="5" name="Picture 4">
            <a:extLst>
              <a:ext uri="{FF2B5EF4-FFF2-40B4-BE49-F238E27FC236}">
                <a16:creationId xmlns:a16="http://schemas.microsoft.com/office/drawing/2014/main" id="{13C348AF-19F6-844E-80CC-6C60E3F17CE2}"/>
              </a:ext>
            </a:extLst>
          </p:cNvPr>
          <p:cNvPicPr>
            <a:picLocks noChangeAspect="1"/>
          </p:cNvPicPr>
          <p:nvPr/>
        </p:nvPicPr>
        <p:blipFill>
          <a:blip r:embed="rId4"/>
          <a:stretch>
            <a:fillRect/>
          </a:stretch>
        </p:blipFill>
        <p:spPr>
          <a:xfrm>
            <a:off x="7615891" y="2867359"/>
            <a:ext cx="4022655" cy="2147553"/>
          </a:xfrm>
          <a:prstGeom prst="rect">
            <a:avLst/>
          </a:prstGeom>
        </p:spPr>
      </p:pic>
      <p:sp>
        <p:nvSpPr>
          <p:cNvPr id="6" name="TextBox 5">
            <a:extLst>
              <a:ext uri="{FF2B5EF4-FFF2-40B4-BE49-F238E27FC236}">
                <a16:creationId xmlns:a16="http://schemas.microsoft.com/office/drawing/2014/main" id="{B3C8DF2D-E62E-6048-AD25-91B86E15F7F6}"/>
              </a:ext>
            </a:extLst>
          </p:cNvPr>
          <p:cNvSpPr txBox="1"/>
          <p:nvPr/>
        </p:nvSpPr>
        <p:spPr>
          <a:xfrm>
            <a:off x="658599" y="3558334"/>
            <a:ext cx="1319464" cy="523220"/>
          </a:xfrm>
          <a:prstGeom prst="rect">
            <a:avLst/>
          </a:prstGeom>
          <a:noFill/>
        </p:spPr>
        <p:txBody>
          <a:bodyPr wrap="none" rtlCol="0">
            <a:spAutoFit/>
          </a:bodyPr>
          <a:lstStyle/>
          <a:p>
            <a:r>
              <a:rPr lang="en-US" sz="2800" dirty="0">
                <a:solidFill>
                  <a:srgbClr val="0070C0"/>
                </a:solidFill>
              </a:rPr>
              <a:t>Said by:</a:t>
            </a:r>
          </a:p>
        </p:txBody>
      </p:sp>
      <p:sp>
        <p:nvSpPr>
          <p:cNvPr id="7" name="TextBox 6">
            <a:extLst>
              <a:ext uri="{FF2B5EF4-FFF2-40B4-BE49-F238E27FC236}">
                <a16:creationId xmlns:a16="http://schemas.microsoft.com/office/drawing/2014/main" id="{63FB4360-1DDE-F84C-A360-EFC7D5BE9B8C}"/>
              </a:ext>
            </a:extLst>
          </p:cNvPr>
          <p:cNvSpPr txBox="1"/>
          <p:nvPr/>
        </p:nvSpPr>
        <p:spPr>
          <a:xfrm>
            <a:off x="6420852" y="3553111"/>
            <a:ext cx="1275990" cy="523220"/>
          </a:xfrm>
          <a:prstGeom prst="rect">
            <a:avLst/>
          </a:prstGeom>
          <a:noFill/>
        </p:spPr>
        <p:txBody>
          <a:bodyPr wrap="none" rtlCol="0">
            <a:spAutoFit/>
          </a:bodyPr>
          <a:lstStyle/>
          <a:p>
            <a:r>
              <a:rPr lang="en-US" sz="2800" dirty="0">
                <a:solidFill>
                  <a:srgbClr val="0070C0"/>
                </a:solidFill>
              </a:rPr>
              <a:t>Said to:</a:t>
            </a:r>
          </a:p>
        </p:txBody>
      </p:sp>
      <p:sp>
        <p:nvSpPr>
          <p:cNvPr id="8" name="TextBox 7">
            <a:extLst>
              <a:ext uri="{FF2B5EF4-FFF2-40B4-BE49-F238E27FC236}">
                <a16:creationId xmlns:a16="http://schemas.microsoft.com/office/drawing/2014/main" id="{C8A4989D-8213-4948-B8E9-B453D489E964}"/>
              </a:ext>
            </a:extLst>
          </p:cNvPr>
          <p:cNvSpPr txBox="1"/>
          <p:nvPr/>
        </p:nvSpPr>
        <p:spPr>
          <a:xfrm>
            <a:off x="2137466" y="5135229"/>
            <a:ext cx="1387431" cy="369332"/>
          </a:xfrm>
          <a:prstGeom prst="rect">
            <a:avLst/>
          </a:prstGeom>
          <a:noFill/>
        </p:spPr>
        <p:txBody>
          <a:bodyPr wrap="none" rtlCol="0">
            <a:spAutoFit/>
          </a:bodyPr>
          <a:lstStyle/>
          <a:p>
            <a:r>
              <a:rPr lang="en-US" dirty="0"/>
              <a:t>The Narrator</a:t>
            </a:r>
          </a:p>
        </p:txBody>
      </p:sp>
      <p:sp>
        <p:nvSpPr>
          <p:cNvPr id="9" name="TextBox 8">
            <a:extLst>
              <a:ext uri="{FF2B5EF4-FFF2-40B4-BE49-F238E27FC236}">
                <a16:creationId xmlns:a16="http://schemas.microsoft.com/office/drawing/2014/main" id="{7FF6DB55-CEC1-0145-8A4C-B3B8492B0C3E}"/>
              </a:ext>
            </a:extLst>
          </p:cNvPr>
          <p:cNvSpPr txBox="1"/>
          <p:nvPr/>
        </p:nvSpPr>
        <p:spPr>
          <a:xfrm>
            <a:off x="8751067" y="4830246"/>
            <a:ext cx="2049279" cy="369332"/>
          </a:xfrm>
          <a:prstGeom prst="rect">
            <a:avLst/>
          </a:prstGeom>
          <a:noFill/>
        </p:spPr>
        <p:txBody>
          <a:bodyPr wrap="none" rtlCol="0">
            <a:spAutoFit/>
          </a:bodyPr>
          <a:lstStyle/>
          <a:p>
            <a:r>
              <a:rPr lang="en-US" dirty="0"/>
              <a:t>The Film’s Audience</a:t>
            </a:r>
          </a:p>
        </p:txBody>
      </p:sp>
    </p:spTree>
    <p:extLst>
      <p:ext uri="{BB962C8B-B14F-4D97-AF65-F5344CB8AC3E}">
        <p14:creationId xmlns:p14="http://schemas.microsoft.com/office/powerpoint/2010/main" val="335269802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8554</TotalTime>
  <Words>1884</Words>
  <Application>Microsoft Macintosh PowerPoint</Application>
  <PresentationFormat>Widescreen</PresentationFormat>
  <Paragraphs>265</Paragraphs>
  <Slides>34</Slides>
  <Notes>27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34</vt:i4>
      </vt:variant>
    </vt:vector>
  </HeadingPairs>
  <TitlesOfParts>
    <vt:vector size="38" baseType="lpstr">
      <vt:lpstr>Arial</vt:lpstr>
      <vt:lpstr>Calibri</vt:lpstr>
      <vt:lpstr>Calibri Light</vt:lpstr>
      <vt:lpstr>Office Theme</vt:lpstr>
      <vt:lpstr>Introducing Argument</vt:lpstr>
      <vt:lpstr>Do Now: What is an argument? Respond in your notes.  Be thoughtful and thorough in your response – and, be prepared to share!</vt:lpstr>
      <vt:lpstr>Before we actually define the term “argument,” we’re going to play a riveting game of…</vt:lpstr>
      <vt:lpstr>PowerPoint Presentation</vt:lpstr>
      <vt:lpstr>Is it an argument?</vt:lpstr>
      <vt:lpstr>Is it an argument?</vt:lpstr>
      <vt:lpstr>Is it an argument?</vt:lpstr>
      <vt:lpstr>Is it an argument?</vt:lpstr>
      <vt:lpstr>Is it an argument?</vt:lpstr>
      <vt:lpstr>What makes an argument “an argument”…?</vt:lpstr>
      <vt:lpstr>An argument is the “point” that a “speaker” is trying to make.</vt:lpstr>
      <vt:lpstr>Every argument has a speaker, an audience,  a message, and an intended purpose.</vt:lpstr>
      <vt:lpstr>The Rhetorical Triangle</vt:lpstr>
      <vt:lpstr>The Rhetorical Triangle</vt:lpstr>
      <vt:lpstr>The Rhetorical Triangle</vt:lpstr>
      <vt:lpstr>The Rhetorical Triangle</vt:lpstr>
      <vt:lpstr>The Rhetorical Triangle</vt:lpstr>
      <vt:lpstr>The Rhetorical Triangle</vt:lpstr>
      <vt:lpstr>PowerPoint Presentation</vt:lpstr>
      <vt:lpstr>PowerPoint Presentation</vt:lpstr>
      <vt:lpstr>Reflect.  What’s an argument?  What are three specific examples of “arguments” that you encountered today…?</vt:lpstr>
      <vt:lpstr>The Rhetorical Appeals</vt:lpstr>
      <vt:lpstr>The Rhetorical Appeals</vt:lpstr>
      <vt:lpstr>The Rhetorical Appeals</vt:lpstr>
      <vt:lpstr>The Rhetorical Appeals</vt:lpstr>
      <vt:lpstr>The Rhetorical Appeals</vt:lpstr>
      <vt:lpstr>The Rhetorical Appeals</vt:lpstr>
      <vt:lpstr>The Rhetorical Appeals</vt:lpstr>
      <vt:lpstr>The Rhetorical Appeals</vt:lpstr>
      <vt:lpstr>The Rhetorical Appeals</vt:lpstr>
      <vt:lpstr>The Rhetorical Appeals</vt:lpstr>
      <vt:lpstr>The Rhetorical Appeals</vt:lpstr>
      <vt:lpstr>The Rhetorical Appeals</vt:lpstr>
      <vt:lpstr>“Everything is an argument.”</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Introducing Argument</dc:title>
  <dc:creator>Marc Cicchino</dc:creator>
  <cp:lastModifiedBy>Marc Cicchino</cp:lastModifiedBy>
  <cp:revision>18</cp:revision>
  <dcterms:created xsi:type="dcterms:W3CDTF">2019-05-24T16:18:32Z</dcterms:created>
  <dcterms:modified xsi:type="dcterms:W3CDTF">2019-05-30T14:53:28Z</dcterms:modified>
</cp:coreProperties>
</file>