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63" r:id="rId4"/>
    <p:sldId id="270" r:id="rId5"/>
    <p:sldId id="258" r:id="rId6"/>
    <p:sldId id="264" r:id="rId7"/>
    <p:sldId id="267" r:id="rId8"/>
    <p:sldId id="260" r:id="rId9"/>
    <p:sldId id="265" r:id="rId10"/>
    <p:sldId id="268" r:id="rId11"/>
    <p:sldId id="261" r:id="rId12"/>
    <p:sldId id="266" r:id="rId13"/>
    <p:sldId id="269" r:id="rId14"/>
    <p:sldId id="271" r:id="rId15"/>
    <p:sldId id="272" r:id="rId16"/>
    <p:sldId id="27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17"/>
    <p:restoredTop sz="89120"/>
  </p:normalViewPr>
  <p:slideViewPr>
    <p:cSldViewPr snapToGrid="0" snapToObjects="1">
      <p:cViewPr varScale="1">
        <p:scale>
          <a:sx n="99" d="100"/>
          <a:sy n="99" d="100"/>
        </p:scale>
        <p:origin x="61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D39FA4-BFF8-064E-AFB2-015BFB22CAB6}" type="datetimeFigureOut">
              <a:rPr lang="en-US" smtClean="0"/>
              <a:t>5/30/19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6961D-F0F6-B249-BE0D-09129D97176B}" type="slidenum">
              <a:rPr lang="en-US" smtClean="0"/>
              <a:t>‹#›</a:t>
            </a:fld>
            <a:endParaRPr lang="en-US"/>
          </a:p>
        </p:txBody>
      </p:sp>
    </p:spTree>
    <p:extLst>
      <p:ext uri="{BB962C8B-B14F-4D97-AF65-F5344CB8AC3E}">
        <p14:creationId xmlns:p14="http://schemas.microsoft.com/office/powerpoint/2010/main" val="3310001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lesson is to introduce students to the idea of “rhetorical devices.”  Ultimately, being able to name specific devices matters much less than being able to identify what any given device is doing to contribute to an argument.  This particular lesson will begin by asking students to consider how alternative versions of the same sentence deliver a much different effect – boiling down to the choice of rhetorical device implemented by the speaker.  Then, this lesson will leverage prior knowledge by asking students to consider ethos, pathos, and logos as purposefully used “devices.”  And, finally, this lesson will prompt students to research and present a series of rhetorical devices to their peers – in a truly student-centered lesson structure.</a:t>
            </a:r>
          </a:p>
        </p:txBody>
      </p:sp>
      <p:sp>
        <p:nvSpPr>
          <p:cNvPr id="4" name="Slide Number Placeholder 3"/>
          <p:cNvSpPr>
            <a:spLocks noGrp="1"/>
          </p:cNvSpPr>
          <p:nvPr>
            <p:ph type="sldNum" sz="quarter" idx="5"/>
          </p:nvPr>
        </p:nvSpPr>
        <p:spPr/>
        <p:txBody>
          <a:bodyPr/>
          <a:lstStyle/>
          <a:p>
            <a:fld id="{DF66961D-F0F6-B249-BE0D-09129D97176B}" type="slidenum">
              <a:rPr lang="en-US" smtClean="0"/>
              <a:t>1</a:t>
            </a:fld>
            <a:endParaRPr lang="en-US"/>
          </a:p>
        </p:txBody>
      </p:sp>
    </p:spTree>
    <p:extLst>
      <p:ext uri="{BB962C8B-B14F-4D97-AF65-F5344CB8AC3E}">
        <p14:creationId xmlns:p14="http://schemas.microsoft.com/office/powerpoint/2010/main" val="1897575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initial thought exercise can be utilized as a Warm Up / Do Now – or, can be used to inspire discussion in small groups / as a “Think Pair Share.”</a:t>
            </a:r>
          </a:p>
        </p:txBody>
      </p:sp>
      <p:sp>
        <p:nvSpPr>
          <p:cNvPr id="4" name="Slide Number Placeholder 3"/>
          <p:cNvSpPr>
            <a:spLocks noGrp="1"/>
          </p:cNvSpPr>
          <p:nvPr>
            <p:ph type="sldNum" sz="quarter" idx="5"/>
          </p:nvPr>
        </p:nvSpPr>
        <p:spPr/>
        <p:txBody>
          <a:bodyPr/>
          <a:lstStyle/>
          <a:p>
            <a:fld id="{DF66961D-F0F6-B249-BE0D-09129D97176B}" type="slidenum">
              <a:rPr lang="en-US" smtClean="0"/>
              <a:t>2</a:t>
            </a:fld>
            <a:endParaRPr lang="en-US"/>
          </a:p>
        </p:txBody>
      </p:sp>
    </p:spTree>
    <p:extLst>
      <p:ext uri="{BB962C8B-B14F-4D97-AF65-F5344CB8AC3E}">
        <p14:creationId xmlns:p14="http://schemas.microsoft.com/office/powerpoint/2010/main" val="730622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Intended for discussion.  (Small groups / Think Pair Share.)</a:t>
            </a:r>
          </a:p>
        </p:txBody>
      </p:sp>
      <p:sp>
        <p:nvSpPr>
          <p:cNvPr id="4" name="Slide Number Placeholder 3"/>
          <p:cNvSpPr>
            <a:spLocks noGrp="1"/>
          </p:cNvSpPr>
          <p:nvPr>
            <p:ph type="sldNum" sz="quarter" idx="5"/>
          </p:nvPr>
        </p:nvSpPr>
        <p:spPr/>
        <p:txBody>
          <a:bodyPr/>
          <a:lstStyle/>
          <a:p>
            <a:fld id="{DF66961D-F0F6-B249-BE0D-09129D97176B}" type="slidenum">
              <a:rPr lang="en-US" smtClean="0"/>
              <a:t>3</a:t>
            </a:fld>
            <a:endParaRPr lang="en-US"/>
          </a:p>
        </p:txBody>
      </p:sp>
    </p:spTree>
    <p:extLst>
      <p:ext uri="{BB962C8B-B14F-4D97-AF65-F5344CB8AC3E}">
        <p14:creationId xmlns:p14="http://schemas.microsoft.com/office/powerpoint/2010/main" val="1744200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Intended for discussion.  (Small groups / Think Pair Share.)</a:t>
            </a:r>
          </a:p>
        </p:txBody>
      </p:sp>
      <p:sp>
        <p:nvSpPr>
          <p:cNvPr id="4" name="Slide Number Placeholder 3"/>
          <p:cNvSpPr>
            <a:spLocks noGrp="1"/>
          </p:cNvSpPr>
          <p:nvPr>
            <p:ph type="sldNum" sz="quarter" idx="5"/>
          </p:nvPr>
        </p:nvSpPr>
        <p:spPr/>
        <p:txBody>
          <a:bodyPr/>
          <a:lstStyle/>
          <a:p>
            <a:fld id="{DF66961D-F0F6-B249-BE0D-09129D97176B}" type="slidenum">
              <a:rPr lang="en-US" smtClean="0"/>
              <a:t>4</a:t>
            </a:fld>
            <a:endParaRPr lang="en-US"/>
          </a:p>
        </p:txBody>
      </p:sp>
    </p:spTree>
    <p:extLst>
      <p:ext uri="{BB962C8B-B14F-4D97-AF65-F5344CB8AC3E}">
        <p14:creationId xmlns:p14="http://schemas.microsoft.com/office/powerpoint/2010/main" val="883412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next few slides is to use students’ prior knowledge (understanding ethos, pathos, logos) to introduce “rhetorical devices.”</a:t>
            </a:r>
          </a:p>
          <a:p>
            <a:endParaRPr lang="en-US" dirty="0"/>
          </a:p>
          <a:p>
            <a:r>
              <a:rPr lang="en-US" dirty="0"/>
              <a:t>The first example, “ETHOS,” can be presented by the teacher in order to model the thought process.  The next two slides unpack the PURPOSE that appealing to ethos can serve, and HOW speakers can strive to appeal to ethos in their arguments.  Students can be prompted to contribute to either of these explanations as they are shared with the class.</a:t>
            </a:r>
          </a:p>
          <a:p>
            <a:endParaRPr lang="en-US" dirty="0"/>
          </a:p>
          <a:p>
            <a:r>
              <a:rPr lang="en-US" dirty="0"/>
              <a:t>The two examples that follow, “PATHOS” and “LOGOS,” are accompanied by the same kinds of informational slides – but, students should be prompted to come to these understandings on their own (independently, in pairs, or in small groups) before the slides are displayed.  The thinking that students engage with along this process is, ultimately, the most important part of the lesson.  This will help students to understand that the authors’ choices are purposeful… that there are specific techniques that can be employed to create deliberate effects… that successful speakers effectively manipulate their audiences to land their arguments… and that rhetorical devices can take many different shapes and forms.</a:t>
            </a:r>
          </a:p>
        </p:txBody>
      </p:sp>
      <p:sp>
        <p:nvSpPr>
          <p:cNvPr id="4" name="Slide Number Placeholder 3"/>
          <p:cNvSpPr>
            <a:spLocks noGrp="1"/>
          </p:cNvSpPr>
          <p:nvPr>
            <p:ph type="sldNum" sz="quarter" idx="5"/>
          </p:nvPr>
        </p:nvSpPr>
        <p:spPr/>
        <p:txBody>
          <a:bodyPr/>
          <a:lstStyle/>
          <a:p>
            <a:fld id="{DF66961D-F0F6-B249-BE0D-09129D97176B}" type="slidenum">
              <a:rPr lang="en-US" smtClean="0"/>
              <a:t>5</a:t>
            </a:fld>
            <a:endParaRPr lang="en-US"/>
          </a:p>
        </p:txBody>
      </p:sp>
    </p:spTree>
    <p:extLst>
      <p:ext uri="{BB962C8B-B14F-4D97-AF65-F5344CB8AC3E}">
        <p14:creationId xmlns:p14="http://schemas.microsoft.com/office/powerpoint/2010/main" val="2930491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most active part of the present lesson.  Students will work in pairs (or small groups, or independently) to become experts in one or more rhetorical devices – before teaching that device to the rest of the class.  The corresponding handouts can be used to (1) guide students’ process of gaining a deeper understanding of their assigned devices… and (2) to create their own index of rhetorical devices as each pair ”shares out” / teaches the class what they learned.</a:t>
            </a:r>
          </a:p>
        </p:txBody>
      </p:sp>
      <p:sp>
        <p:nvSpPr>
          <p:cNvPr id="4" name="Slide Number Placeholder 3"/>
          <p:cNvSpPr>
            <a:spLocks noGrp="1"/>
          </p:cNvSpPr>
          <p:nvPr>
            <p:ph type="sldNum" sz="quarter" idx="5"/>
          </p:nvPr>
        </p:nvSpPr>
        <p:spPr/>
        <p:txBody>
          <a:bodyPr/>
          <a:lstStyle/>
          <a:p>
            <a:fld id="{DF66961D-F0F6-B249-BE0D-09129D97176B}" type="slidenum">
              <a:rPr lang="en-US" smtClean="0"/>
              <a:t>15</a:t>
            </a:fld>
            <a:endParaRPr lang="en-US"/>
          </a:p>
        </p:txBody>
      </p:sp>
    </p:spTree>
    <p:extLst>
      <p:ext uri="{BB962C8B-B14F-4D97-AF65-F5344CB8AC3E}">
        <p14:creationId xmlns:p14="http://schemas.microsoft.com/office/powerpoint/2010/main" val="4044406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Potential list of rhetorical devices – to be edited and updated as appropriate for your needs!</a:t>
            </a:r>
          </a:p>
        </p:txBody>
      </p:sp>
      <p:sp>
        <p:nvSpPr>
          <p:cNvPr id="4" name="Slide Number Placeholder 3"/>
          <p:cNvSpPr>
            <a:spLocks noGrp="1"/>
          </p:cNvSpPr>
          <p:nvPr>
            <p:ph type="sldNum" sz="quarter" idx="5"/>
          </p:nvPr>
        </p:nvSpPr>
        <p:spPr/>
        <p:txBody>
          <a:bodyPr/>
          <a:lstStyle/>
          <a:p>
            <a:fld id="{DF66961D-F0F6-B249-BE0D-09129D97176B}" type="slidenum">
              <a:rPr lang="en-US" smtClean="0"/>
              <a:t>16</a:t>
            </a:fld>
            <a:endParaRPr lang="en-US"/>
          </a:p>
        </p:txBody>
      </p:sp>
    </p:spTree>
    <p:extLst>
      <p:ext uri="{BB962C8B-B14F-4D97-AF65-F5344CB8AC3E}">
        <p14:creationId xmlns:p14="http://schemas.microsoft.com/office/powerpoint/2010/main" val="3669878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331C1-CA59-CD48-9519-0B7C7A075B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E5AA73-0BD7-B44E-8B1F-8F20548F60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E8BD56-020D-9740-8708-D0C8A04D6E6D}"/>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5" name="Footer Placeholder 4">
            <a:extLst>
              <a:ext uri="{FF2B5EF4-FFF2-40B4-BE49-F238E27FC236}">
                <a16:creationId xmlns:a16="http://schemas.microsoft.com/office/drawing/2014/main" id="{D670C0FF-04AF-8D44-B2AC-037B806704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4B1631-D976-FA49-A805-9CEA95A8B932}"/>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4265326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510C6-526E-7645-94FD-BEEB3349A2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B3820C-7373-494D-B59D-2C4EAA3157C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7022CB-053D-2C4F-9582-8A0BC3F68C56}"/>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5" name="Footer Placeholder 4">
            <a:extLst>
              <a:ext uri="{FF2B5EF4-FFF2-40B4-BE49-F238E27FC236}">
                <a16:creationId xmlns:a16="http://schemas.microsoft.com/office/drawing/2014/main" id="{F153C89C-9A14-AD44-A989-1DD85A2E5F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BF64B7-70B5-374D-86D9-A443FFDF2C91}"/>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3524849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EE3270-141F-E74A-8978-47F0E7A315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620BE3-D0C1-DD42-A4C4-4ABC7707D55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965F7F-2726-CB46-96BC-DF6C82A73621}"/>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5" name="Footer Placeholder 4">
            <a:extLst>
              <a:ext uri="{FF2B5EF4-FFF2-40B4-BE49-F238E27FC236}">
                <a16:creationId xmlns:a16="http://schemas.microsoft.com/office/drawing/2014/main" id="{05A214AC-CDEB-394D-99D0-DAECE4D167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933659-3A0B-D847-8AEA-EF58CB7111EA}"/>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2337361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A8C49-71BA-5441-AF4A-10C2DB189A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549F6-C83A-7140-8AA1-6F1D268F222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F85A28-3685-E744-BFCB-BF60BE133838}"/>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5" name="Footer Placeholder 4">
            <a:extLst>
              <a:ext uri="{FF2B5EF4-FFF2-40B4-BE49-F238E27FC236}">
                <a16:creationId xmlns:a16="http://schemas.microsoft.com/office/drawing/2014/main" id="{7FCCF076-2AA2-E245-943B-4E845BBD17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7FF7A8-BAE5-8144-9934-29E39AAADD70}"/>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317821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7F7F2-F32E-E846-96C3-1B4A3C74E5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EC0F99-B0A4-B545-94F9-1A83469413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3198E14-7BA8-354F-9039-730DF0FCCE4E}"/>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5" name="Footer Placeholder 4">
            <a:extLst>
              <a:ext uri="{FF2B5EF4-FFF2-40B4-BE49-F238E27FC236}">
                <a16:creationId xmlns:a16="http://schemas.microsoft.com/office/drawing/2014/main" id="{A2E36E82-9FAA-DE49-8040-392975B3B0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F1BDCC-0F56-294D-B7A9-7583CD50FD6D}"/>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3580019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1E4B7-9318-C848-B6D2-FA7715B753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23C00C-D9F9-0341-94D5-A202B017035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172AA1-DA21-3747-B1FB-58C19F95986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80B2A6-A00C-474F-A5E2-99F619309F69}"/>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6" name="Footer Placeholder 5">
            <a:extLst>
              <a:ext uri="{FF2B5EF4-FFF2-40B4-BE49-F238E27FC236}">
                <a16:creationId xmlns:a16="http://schemas.microsoft.com/office/drawing/2014/main" id="{DF8C98E2-8F54-7C43-9EE0-F5FE3BAC67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E3AAD7-954E-4644-8305-1AB06358F13A}"/>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3718289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DF41C-8282-CD42-A991-105CA485D1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EC3CE5-8AEA-DC46-B609-B3505F3BD7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E2A4950-2805-B344-85E0-75F9099D826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7C1956-D706-CA49-BC10-4903485E0F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7F6870E-AA1E-3648-A03F-AC2C9347E9A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1A8017-0D33-2D41-A567-0B52B69805F3}"/>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8" name="Footer Placeholder 7">
            <a:extLst>
              <a:ext uri="{FF2B5EF4-FFF2-40B4-BE49-F238E27FC236}">
                <a16:creationId xmlns:a16="http://schemas.microsoft.com/office/drawing/2014/main" id="{468596CA-69FC-9941-A38E-CA241279A3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26E9CA-92DA-6744-ADFF-9AB66D4301B4}"/>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2568086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0A717-5710-6844-9381-3705101B280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CFA04-F8C5-7C42-86D1-B72FDBE95474}"/>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4" name="Footer Placeholder 3">
            <a:extLst>
              <a:ext uri="{FF2B5EF4-FFF2-40B4-BE49-F238E27FC236}">
                <a16:creationId xmlns:a16="http://schemas.microsoft.com/office/drawing/2014/main" id="{4E64FFD8-65A8-D449-9865-FD0147A9C2C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769802B-CAE2-6E4B-BDA2-FB6FB8F7511A}"/>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1332723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5FBFFA-E027-E741-9406-237990751BBD}"/>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3" name="Footer Placeholder 2">
            <a:extLst>
              <a:ext uri="{FF2B5EF4-FFF2-40B4-BE49-F238E27FC236}">
                <a16:creationId xmlns:a16="http://schemas.microsoft.com/office/drawing/2014/main" id="{10427F2C-4D80-CE4E-AB51-11749422604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1C12184-8F45-D74A-9BDD-5C6AB0796342}"/>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2755085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4B460-35C9-8445-B297-40BC31C1B2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6E5336-5FC4-CC4D-B728-F8658666C4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8FA7A3-B84E-8F42-9708-41A17294F9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0057792-E06A-8C43-A2EC-F202169B23D8}"/>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6" name="Footer Placeholder 5">
            <a:extLst>
              <a:ext uri="{FF2B5EF4-FFF2-40B4-BE49-F238E27FC236}">
                <a16:creationId xmlns:a16="http://schemas.microsoft.com/office/drawing/2014/main" id="{03E384C8-B82B-F049-8C9B-7033D54E59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1D423F-4C44-2C4E-B4F2-B28DA8AD254C}"/>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2590156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8CA1E-1733-3A4A-8358-A4F4759BA0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454A5F-AFDC-7144-8A87-1C7D34CE56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EF00AEC-7B40-BF40-8BB2-19C18CFCEC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471F4-88F9-2C47-B8F8-5E34DDBE05A9}"/>
              </a:ext>
            </a:extLst>
          </p:cNvPr>
          <p:cNvSpPr>
            <a:spLocks noGrp="1"/>
          </p:cNvSpPr>
          <p:nvPr>
            <p:ph type="dt" sz="half" idx="10"/>
          </p:nvPr>
        </p:nvSpPr>
        <p:spPr/>
        <p:txBody>
          <a:bodyPr/>
          <a:lstStyle/>
          <a:p>
            <a:fld id="{CC966A68-7A25-EC40-840C-677C1D260BDA}" type="datetimeFigureOut">
              <a:rPr lang="en-US" smtClean="0"/>
              <a:t>5/29/19</a:t>
            </a:fld>
            <a:endParaRPr lang="en-US"/>
          </a:p>
        </p:txBody>
      </p:sp>
      <p:sp>
        <p:nvSpPr>
          <p:cNvPr id="6" name="Footer Placeholder 5">
            <a:extLst>
              <a:ext uri="{FF2B5EF4-FFF2-40B4-BE49-F238E27FC236}">
                <a16:creationId xmlns:a16="http://schemas.microsoft.com/office/drawing/2014/main" id="{47E0D899-2010-4744-ACC3-D103088A25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9179C8-FF71-1A4E-812A-7827261B6774}"/>
              </a:ext>
            </a:extLst>
          </p:cNvPr>
          <p:cNvSpPr>
            <a:spLocks noGrp="1"/>
          </p:cNvSpPr>
          <p:nvPr>
            <p:ph type="sldNum" sz="quarter" idx="12"/>
          </p:nvPr>
        </p:nvSpPr>
        <p:spPr/>
        <p:txBody>
          <a:bodyPr/>
          <a:lstStyle/>
          <a:p>
            <a:fld id="{01AA1590-2479-6543-A857-E109946E569D}" type="slidenum">
              <a:rPr lang="en-US" smtClean="0"/>
              <a:t>‹#›</a:t>
            </a:fld>
            <a:endParaRPr lang="en-US"/>
          </a:p>
        </p:txBody>
      </p:sp>
    </p:spTree>
    <p:extLst>
      <p:ext uri="{BB962C8B-B14F-4D97-AF65-F5344CB8AC3E}">
        <p14:creationId xmlns:p14="http://schemas.microsoft.com/office/powerpoint/2010/main" val="767721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FC5A449-77A0-8245-A3EC-74A377327D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98D461-61D5-AA44-82C3-3CF3BF8FD5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13E37D-D054-5F47-9EF2-13306F5AE5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66A68-7A25-EC40-840C-677C1D260BDA}" type="datetimeFigureOut">
              <a:rPr lang="en-US" smtClean="0"/>
              <a:t>5/29/19</a:t>
            </a:fld>
            <a:endParaRPr lang="en-US"/>
          </a:p>
        </p:txBody>
      </p:sp>
      <p:sp>
        <p:nvSpPr>
          <p:cNvPr id="5" name="Footer Placeholder 4">
            <a:extLst>
              <a:ext uri="{FF2B5EF4-FFF2-40B4-BE49-F238E27FC236}">
                <a16:creationId xmlns:a16="http://schemas.microsoft.com/office/drawing/2014/main" id="{4AAFAB8C-7EED-6C49-B9D6-EB2AD474DD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8E5C986-DF6E-D343-A0C5-4FB7E00082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AA1590-2479-6543-A857-E109946E569D}" type="slidenum">
              <a:rPr lang="en-US" smtClean="0"/>
              <a:t>‹#›</a:t>
            </a:fld>
            <a:endParaRPr lang="en-US"/>
          </a:p>
        </p:txBody>
      </p:sp>
    </p:spTree>
    <p:extLst>
      <p:ext uri="{BB962C8B-B14F-4D97-AF65-F5344CB8AC3E}">
        <p14:creationId xmlns:p14="http://schemas.microsoft.com/office/powerpoint/2010/main" val="785480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D6F18-0AE9-3249-A517-FA8B7189127A}"/>
              </a:ext>
            </a:extLst>
          </p:cNvPr>
          <p:cNvSpPr>
            <a:spLocks noGrp="1"/>
          </p:cNvSpPr>
          <p:nvPr>
            <p:ph type="ctrTitle"/>
          </p:nvPr>
        </p:nvSpPr>
        <p:spPr/>
        <p:txBody>
          <a:bodyPr/>
          <a:lstStyle/>
          <a:p>
            <a:r>
              <a:rPr lang="en-US" b="1" dirty="0"/>
              <a:t>Rhetorical Devices</a:t>
            </a:r>
            <a:endParaRPr lang="en-US" dirty="0"/>
          </a:p>
        </p:txBody>
      </p:sp>
      <p:sp>
        <p:nvSpPr>
          <p:cNvPr id="3" name="Subtitle 2">
            <a:extLst>
              <a:ext uri="{FF2B5EF4-FFF2-40B4-BE49-F238E27FC236}">
                <a16:creationId xmlns:a16="http://schemas.microsoft.com/office/drawing/2014/main" id="{8C8C4BAC-B074-C045-A3D8-2842315010A4}"/>
              </a:ext>
            </a:extLst>
          </p:cNvPr>
          <p:cNvSpPr>
            <a:spLocks noGrp="1"/>
          </p:cNvSpPr>
          <p:nvPr>
            <p:ph type="subTitle" idx="1"/>
          </p:nvPr>
        </p:nvSpPr>
        <p:spPr/>
        <p:txBody>
          <a:bodyPr/>
          <a:lstStyle/>
          <a:p>
            <a:r>
              <a:rPr lang="en-US" dirty="0"/>
              <a:t>[Part Two]</a:t>
            </a:r>
          </a:p>
        </p:txBody>
      </p:sp>
    </p:spTree>
    <p:extLst>
      <p:ext uri="{BB962C8B-B14F-4D97-AF65-F5344CB8AC3E}">
        <p14:creationId xmlns:p14="http://schemas.microsoft.com/office/powerpoint/2010/main" val="1339199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PATHOS</a:t>
            </a:r>
          </a:p>
          <a:p>
            <a:pPr marL="0" indent="0" algn="ctr">
              <a:buNone/>
            </a:pPr>
            <a:r>
              <a:rPr lang="en-US" sz="4300" b="1" dirty="0"/>
              <a:t>Purpose: To evoke an emotional response, usually to enhance persuasiveness.</a:t>
            </a:r>
          </a:p>
          <a:p>
            <a:pPr marL="0" indent="0" algn="ctr">
              <a:buNone/>
            </a:pPr>
            <a:r>
              <a:rPr lang="en-US" sz="4400" b="1" dirty="0">
                <a:solidFill>
                  <a:srgbClr val="0070C0"/>
                </a:solidFill>
              </a:rPr>
              <a:t>How: Tragedy, exposing vulnerabilities, enthusiasm, pumping up the crowd, etc.</a:t>
            </a:r>
            <a:endParaRPr lang="en-US" sz="4400" dirty="0">
              <a:solidFill>
                <a:srgbClr val="0070C0"/>
              </a:solidFill>
            </a:endParaRPr>
          </a:p>
        </p:txBody>
      </p:sp>
    </p:spTree>
    <p:extLst>
      <p:ext uri="{BB962C8B-B14F-4D97-AF65-F5344CB8AC3E}">
        <p14:creationId xmlns:p14="http://schemas.microsoft.com/office/powerpoint/2010/main" val="4015750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LOGOS</a:t>
            </a:r>
            <a:endParaRPr lang="en-US" sz="9600" dirty="0"/>
          </a:p>
        </p:txBody>
      </p:sp>
    </p:spTree>
    <p:extLst>
      <p:ext uri="{BB962C8B-B14F-4D97-AF65-F5344CB8AC3E}">
        <p14:creationId xmlns:p14="http://schemas.microsoft.com/office/powerpoint/2010/main" val="93163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LOGOS</a:t>
            </a:r>
          </a:p>
          <a:p>
            <a:pPr marL="0" indent="0" algn="ctr">
              <a:buNone/>
            </a:pPr>
            <a:r>
              <a:rPr lang="en-US" sz="4000" b="1" dirty="0"/>
              <a:t>Purpose: To support an argument with evidence, facts, and reason. Logic strengthens arguments!</a:t>
            </a:r>
            <a:endParaRPr lang="en-US" sz="4000" dirty="0"/>
          </a:p>
          <a:p>
            <a:pPr marL="0" indent="0" algn="ctr">
              <a:buNone/>
            </a:pPr>
            <a:endParaRPr lang="en-US" sz="9600" dirty="0"/>
          </a:p>
        </p:txBody>
      </p:sp>
    </p:spTree>
    <p:extLst>
      <p:ext uri="{BB962C8B-B14F-4D97-AF65-F5344CB8AC3E}">
        <p14:creationId xmlns:p14="http://schemas.microsoft.com/office/powerpoint/2010/main" val="1977826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LOGOS</a:t>
            </a:r>
          </a:p>
          <a:p>
            <a:pPr marL="0" indent="0" algn="ctr">
              <a:buNone/>
            </a:pPr>
            <a:r>
              <a:rPr lang="en-US" sz="4000" b="1" dirty="0"/>
              <a:t>Purpose: To support an argument with evidence, facts, and reason. Logic strengthens arguments!</a:t>
            </a:r>
          </a:p>
          <a:p>
            <a:pPr marL="0" indent="0" algn="ctr">
              <a:buNone/>
            </a:pPr>
            <a:r>
              <a:rPr lang="en-US" sz="4000" b="1" dirty="0">
                <a:solidFill>
                  <a:srgbClr val="0070C0"/>
                </a:solidFill>
              </a:rPr>
              <a:t>How: State facts and statistics. Use aphorisms and logic. Make it appear reasonable.</a:t>
            </a:r>
            <a:endParaRPr lang="en-US" sz="4000" dirty="0">
              <a:solidFill>
                <a:srgbClr val="0070C0"/>
              </a:solidFill>
            </a:endParaRPr>
          </a:p>
          <a:p>
            <a:pPr marL="0" indent="0" algn="ctr">
              <a:buNone/>
            </a:pPr>
            <a:endParaRPr lang="en-US" sz="4000" dirty="0"/>
          </a:p>
          <a:p>
            <a:pPr marL="0" indent="0" algn="ctr">
              <a:buNone/>
            </a:pPr>
            <a:endParaRPr lang="en-US" sz="9600" dirty="0"/>
          </a:p>
        </p:txBody>
      </p:sp>
    </p:spTree>
    <p:extLst>
      <p:ext uri="{BB962C8B-B14F-4D97-AF65-F5344CB8AC3E}">
        <p14:creationId xmlns:p14="http://schemas.microsoft.com/office/powerpoint/2010/main" val="814110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a:xfrm>
            <a:off x="773806" y="635580"/>
            <a:ext cx="10515600" cy="1325563"/>
          </a:xfrm>
        </p:spPr>
        <p:txBody>
          <a:bodyPr>
            <a:noAutofit/>
          </a:bodyPr>
          <a:lstStyle/>
          <a:p>
            <a:pPr algn="ctr"/>
            <a:r>
              <a:rPr lang="en-US" sz="6000" dirty="0">
                <a:solidFill>
                  <a:schemeClr val="bg1"/>
                </a:solidFill>
              </a:rPr>
              <a:t>Expanding Your Repertoire of </a:t>
            </a:r>
            <a:r>
              <a:rPr lang="en-US" sz="6000" b="1" dirty="0">
                <a:solidFill>
                  <a:schemeClr val="bg1"/>
                </a:solidFill>
              </a:rPr>
              <a:t>Rhetorical Devices</a:t>
            </a:r>
          </a:p>
        </p:txBody>
      </p:sp>
    </p:spTree>
    <p:extLst>
      <p:ext uri="{BB962C8B-B14F-4D97-AF65-F5344CB8AC3E}">
        <p14:creationId xmlns:p14="http://schemas.microsoft.com/office/powerpoint/2010/main" val="4255875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a:xfrm>
            <a:off x="773806" y="635580"/>
            <a:ext cx="10515600" cy="1325563"/>
          </a:xfrm>
        </p:spPr>
        <p:txBody>
          <a:bodyPr>
            <a:noAutofit/>
          </a:bodyPr>
          <a:lstStyle/>
          <a:p>
            <a:pPr algn="ctr"/>
            <a:r>
              <a:rPr lang="en-US" sz="6000" dirty="0">
                <a:solidFill>
                  <a:schemeClr val="bg1"/>
                </a:solidFill>
              </a:rPr>
              <a:t>Expanding Your Repertoire of </a:t>
            </a:r>
            <a:r>
              <a:rPr lang="en-US" sz="6000" b="1" dirty="0">
                <a:solidFill>
                  <a:schemeClr val="bg1"/>
                </a:solidFill>
              </a:rPr>
              <a:t>Rhetorical Devices</a:t>
            </a:r>
          </a:p>
        </p:txBody>
      </p:sp>
      <p:sp>
        <p:nvSpPr>
          <p:cNvPr id="3" name="TextBox 2">
            <a:extLst>
              <a:ext uri="{FF2B5EF4-FFF2-40B4-BE49-F238E27FC236}">
                <a16:creationId xmlns:a16="http://schemas.microsoft.com/office/drawing/2014/main" id="{CE2302A1-0FB7-974A-A268-71EB3A3CBAEA}"/>
              </a:ext>
            </a:extLst>
          </p:cNvPr>
          <p:cNvSpPr txBox="1"/>
          <p:nvPr/>
        </p:nvSpPr>
        <p:spPr>
          <a:xfrm>
            <a:off x="773806" y="2601532"/>
            <a:ext cx="10083084" cy="3170099"/>
          </a:xfrm>
          <a:prstGeom prst="rect">
            <a:avLst/>
          </a:prstGeom>
          <a:noFill/>
        </p:spPr>
        <p:txBody>
          <a:bodyPr wrap="square" rtlCol="0">
            <a:spAutoFit/>
          </a:bodyPr>
          <a:lstStyle/>
          <a:p>
            <a:pPr marL="285750" indent="-285750">
              <a:spcAft>
                <a:spcPts val="2400"/>
              </a:spcAft>
              <a:buFont typeface="Arial" panose="020B0604020202020204" pitchFamily="34" charset="0"/>
              <a:buChar char="•"/>
            </a:pPr>
            <a:r>
              <a:rPr lang="en-US" sz="3200" dirty="0">
                <a:solidFill>
                  <a:schemeClr val="bg1"/>
                </a:solidFill>
              </a:rPr>
              <a:t>In pairs, you’ll receive at least ONE new rhetorical device.</a:t>
            </a:r>
          </a:p>
          <a:p>
            <a:pPr marL="285750" indent="-285750">
              <a:spcAft>
                <a:spcPts val="2400"/>
              </a:spcAft>
              <a:buFont typeface="Arial" panose="020B0604020202020204" pitchFamily="34" charset="0"/>
              <a:buChar char="•"/>
            </a:pPr>
            <a:r>
              <a:rPr lang="en-US" sz="3200" dirty="0">
                <a:solidFill>
                  <a:schemeClr val="bg1"/>
                </a:solidFill>
              </a:rPr>
              <a:t>You will work with your partner to become </a:t>
            </a:r>
            <a:r>
              <a:rPr lang="en-US" sz="3200" b="1" dirty="0">
                <a:solidFill>
                  <a:schemeClr val="bg1"/>
                </a:solidFill>
              </a:rPr>
              <a:t>experts </a:t>
            </a:r>
            <a:r>
              <a:rPr lang="en-US" sz="3200" dirty="0">
                <a:solidFill>
                  <a:schemeClr val="bg1"/>
                </a:solidFill>
              </a:rPr>
              <a:t>on these new devices.</a:t>
            </a:r>
          </a:p>
          <a:p>
            <a:pPr marL="285750" indent="-285750">
              <a:spcAft>
                <a:spcPts val="2400"/>
              </a:spcAft>
              <a:buFont typeface="Arial" panose="020B0604020202020204" pitchFamily="34" charset="0"/>
              <a:buChar char="•"/>
            </a:pPr>
            <a:r>
              <a:rPr lang="en-US" sz="3200" dirty="0">
                <a:solidFill>
                  <a:schemeClr val="bg1"/>
                </a:solidFill>
              </a:rPr>
              <a:t>Then, you and your partner will be responsible for </a:t>
            </a:r>
            <a:r>
              <a:rPr lang="en-US" sz="3200" b="1" dirty="0">
                <a:solidFill>
                  <a:schemeClr val="bg1"/>
                </a:solidFill>
              </a:rPr>
              <a:t>teaching the class </a:t>
            </a:r>
            <a:r>
              <a:rPr lang="en-US" sz="3200" dirty="0">
                <a:solidFill>
                  <a:schemeClr val="bg1"/>
                </a:solidFill>
              </a:rPr>
              <a:t>about your rhetorical devices.</a:t>
            </a:r>
          </a:p>
        </p:txBody>
      </p:sp>
    </p:spTree>
    <p:extLst>
      <p:ext uri="{BB962C8B-B14F-4D97-AF65-F5344CB8AC3E}">
        <p14:creationId xmlns:p14="http://schemas.microsoft.com/office/powerpoint/2010/main" val="7664658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a:xfrm>
            <a:off x="773806" y="635580"/>
            <a:ext cx="10515600" cy="1325563"/>
          </a:xfrm>
        </p:spPr>
        <p:txBody>
          <a:bodyPr>
            <a:noAutofit/>
          </a:bodyPr>
          <a:lstStyle/>
          <a:p>
            <a:pPr algn="ctr"/>
            <a:r>
              <a:rPr lang="en-US" sz="6000" dirty="0">
                <a:solidFill>
                  <a:schemeClr val="bg1"/>
                </a:solidFill>
              </a:rPr>
              <a:t>Expanding Your Repertoire of </a:t>
            </a:r>
            <a:r>
              <a:rPr lang="en-US" sz="6000" b="1" dirty="0">
                <a:solidFill>
                  <a:schemeClr val="bg1"/>
                </a:solidFill>
              </a:rPr>
              <a:t>Rhetorical Devices</a:t>
            </a:r>
          </a:p>
        </p:txBody>
      </p:sp>
      <p:sp>
        <p:nvSpPr>
          <p:cNvPr id="3" name="TextBox 2">
            <a:extLst>
              <a:ext uri="{FF2B5EF4-FFF2-40B4-BE49-F238E27FC236}">
                <a16:creationId xmlns:a16="http://schemas.microsoft.com/office/drawing/2014/main" id="{CE2302A1-0FB7-974A-A268-71EB3A3CBAEA}"/>
              </a:ext>
            </a:extLst>
          </p:cNvPr>
          <p:cNvSpPr txBox="1"/>
          <p:nvPr/>
        </p:nvSpPr>
        <p:spPr>
          <a:xfrm>
            <a:off x="966989" y="2585642"/>
            <a:ext cx="3390362" cy="34778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000" dirty="0">
                <a:solidFill>
                  <a:schemeClr val="bg1"/>
                </a:solidFill>
              </a:rPr>
              <a:t>Alliteration</a:t>
            </a:r>
          </a:p>
          <a:p>
            <a:pPr marL="285750" indent="-285750">
              <a:spcAft>
                <a:spcPts val="600"/>
              </a:spcAft>
              <a:buFont typeface="Arial" panose="020B0604020202020204" pitchFamily="34" charset="0"/>
              <a:buChar char="•"/>
            </a:pPr>
            <a:r>
              <a:rPr lang="en-US" sz="2000" dirty="0">
                <a:solidFill>
                  <a:schemeClr val="bg1"/>
                </a:solidFill>
              </a:rPr>
              <a:t>Allusion</a:t>
            </a:r>
          </a:p>
          <a:p>
            <a:pPr marL="285750" indent="-285750">
              <a:spcAft>
                <a:spcPts val="600"/>
              </a:spcAft>
              <a:buFont typeface="Arial" panose="020B0604020202020204" pitchFamily="34" charset="0"/>
              <a:buChar char="•"/>
            </a:pPr>
            <a:r>
              <a:rPr lang="en-US" sz="2000" dirty="0">
                <a:solidFill>
                  <a:schemeClr val="bg1"/>
                </a:solidFill>
              </a:rPr>
              <a:t>Amplification</a:t>
            </a:r>
          </a:p>
          <a:p>
            <a:pPr marL="285750" indent="-285750">
              <a:spcAft>
                <a:spcPts val="600"/>
              </a:spcAft>
              <a:buFont typeface="Arial" panose="020B0604020202020204" pitchFamily="34" charset="0"/>
              <a:buChar char="•"/>
            </a:pPr>
            <a:r>
              <a:rPr lang="en-US" sz="2000" dirty="0">
                <a:solidFill>
                  <a:schemeClr val="bg1"/>
                </a:solidFill>
              </a:rPr>
              <a:t>Analogy</a:t>
            </a:r>
          </a:p>
          <a:p>
            <a:pPr marL="285750" indent="-285750">
              <a:spcAft>
                <a:spcPts val="600"/>
              </a:spcAft>
              <a:buFont typeface="Arial" panose="020B0604020202020204" pitchFamily="34" charset="0"/>
              <a:buChar char="•"/>
            </a:pPr>
            <a:r>
              <a:rPr lang="en-US" sz="2000" dirty="0">
                <a:solidFill>
                  <a:schemeClr val="bg1"/>
                </a:solidFill>
              </a:rPr>
              <a:t>Anaphora</a:t>
            </a:r>
          </a:p>
          <a:p>
            <a:pPr marL="285750" indent="-285750">
              <a:spcAft>
                <a:spcPts val="600"/>
              </a:spcAft>
              <a:buFont typeface="Arial" panose="020B0604020202020204" pitchFamily="34" charset="0"/>
              <a:buChar char="•"/>
            </a:pPr>
            <a:r>
              <a:rPr lang="en-US" sz="2000" dirty="0">
                <a:solidFill>
                  <a:schemeClr val="bg1"/>
                </a:solidFill>
              </a:rPr>
              <a:t>Analogy</a:t>
            </a:r>
          </a:p>
          <a:p>
            <a:pPr marL="285750" indent="-285750">
              <a:spcAft>
                <a:spcPts val="600"/>
              </a:spcAft>
              <a:buFont typeface="Arial" panose="020B0604020202020204" pitchFamily="34" charset="0"/>
              <a:buChar char="•"/>
            </a:pPr>
            <a:r>
              <a:rPr lang="en-US" sz="2000" dirty="0">
                <a:solidFill>
                  <a:schemeClr val="bg1"/>
                </a:solidFill>
              </a:rPr>
              <a:t>Anaphora</a:t>
            </a:r>
          </a:p>
          <a:p>
            <a:pPr marL="285750" indent="-285750">
              <a:spcAft>
                <a:spcPts val="600"/>
              </a:spcAft>
              <a:buFont typeface="Arial" panose="020B0604020202020204" pitchFamily="34" charset="0"/>
              <a:buChar char="•"/>
            </a:pPr>
            <a:r>
              <a:rPr lang="en-US" sz="2000" dirty="0">
                <a:solidFill>
                  <a:schemeClr val="bg1"/>
                </a:solidFill>
              </a:rPr>
              <a:t>Antanagoge</a:t>
            </a:r>
          </a:p>
          <a:p>
            <a:pPr marL="285750" indent="-285750">
              <a:spcAft>
                <a:spcPts val="600"/>
              </a:spcAft>
              <a:buFont typeface="Arial" panose="020B0604020202020204" pitchFamily="34" charset="0"/>
              <a:buChar char="•"/>
            </a:pPr>
            <a:r>
              <a:rPr lang="en-US" sz="2000" dirty="0">
                <a:solidFill>
                  <a:schemeClr val="bg1"/>
                </a:solidFill>
              </a:rPr>
              <a:t>Antimetabole</a:t>
            </a:r>
          </a:p>
        </p:txBody>
      </p:sp>
      <p:sp>
        <p:nvSpPr>
          <p:cNvPr id="4" name="TextBox 3">
            <a:extLst>
              <a:ext uri="{FF2B5EF4-FFF2-40B4-BE49-F238E27FC236}">
                <a16:creationId xmlns:a16="http://schemas.microsoft.com/office/drawing/2014/main" id="{0910830A-C2BF-0A49-9A1D-270A7230BD4E}"/>
              </a:ext>
            </a:extLst>
          </p:cNvPr>
          <p:cNvSpPr txBox="1"/>
          <p:nvPr/>
        </p:nvSpPr>
        <p:spPr>
          <a:xfrm>
            <a:off x="3270161" y="2585642"/>
            <a:ext cx="3390362" cy="34778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000" dirty="0">
                <a:solidFill>
                  <a:schemeClr val="bg1"/>
                </a:solidFill>
              </a:rPr>
              <a:t>Antiphrasis</a:t>
            </a:r>
          </a:p>
          <a:p>
            <a:pPr marL="285750" indent="-285750">
              <a:spcAft>
                <a:spcPts val="600"/>
              </a:spcAft>
              <a:buFont typeface="Arial" panose="020B0604020202020204" pitchFamily="34" charset="0"/>
              <a:buChar char="•"/>
            </a:pPr>
            <a:r>
              <a:rPr lang="en-US" sz="2000" dirty="0">
                <a:solidFill>
                  <a:schemeClr val="bg1"/>
                </a:solidFill>
              </a:rPr>
              <a:t>Antithesis</a:t>
            </a:r>
          </a:p>
          <a:p>
            <a:pPr marL="285750" indent="-285750">
              <a:spcAft>
                <a:spcPts val="600"/>
              </a:spcAft>
              <a:buFont typeface="Arial" panose="020B0604020202020204" pitchFamily="34" charset="0"/>
              <a:buChar char="•"/>
            </a:pPr>
            <a:r>
              <a:rPr lang="en-US" sz="2000" dirty="0">
                <a:solidFill>
                  <a:schemeClr val="bg1"/>
                </a:solidFill>
              </a:rPr>
              <a:t>Appositive</a:t>
            </a:r>
          </a:p>
          <a:p>
            <a:pPr marL="285750" indent="-285750">
              <a:spcAft>
                <a:spcPts val="600"/>
              </a:spcAft>
              <a:buFont typeface="Arial" panose="020B0604020202020204" pitchFamily="34" charset="0"/>
              <a:buChar char="•"/>
            </a:pPr>
            <a:r>
              <a:rPr lang="en-US" sz="2000" dirty="0">
                <a:solidFill>
                  <a:schemeClr val="bg1"/>
                </a:solidFill>
              </a:rPr>
              <a:t>Epanalepsis</a:t>
            </a:r>
          </a:p>
          <a:p>
            <a:pPr marL="285750" indent="-285750">
              <a:spcAft>
                <a:spcPts val="600"/>
              </a:spcAft>
              <a:buFont typeface="Arial" panose="020B0604020202020204" pitchFamily="34" charset="0"/>
              <a:buChar char="•"/>
            </a:pPr>
            <a:r>
              <a:rPr lang="en-US" sz="2000" dirty="0">
                <a:solidFill>
                  <a:schemeClr val="bg1"/>
                </a:solidFill>
              </a:rPr>
              <a:t>Epithet</a:t>
            </a:r>
          </a:p>
          <a:p>
            <a:pPr marL="285750" indent="-285750">
              <a:spcAft>
                <a:spcPts val="600"/>
              </a:spcAft>
              <a:buFont typeface="Arial" panose="020B0604020202020204" pitchFamily="34" charset="0"/>
              <a:buChar char="•"/>
            </a:pPr>
            <a:r>
              <a:rPr lang="en-US" sz="2000" dirty="0" err="1">
                <a:solidFill>
                  <a:schemeClr val="bg1"/>
                </a:solidFill>
              </a:rPr>
              <a:t>Epizeuxis</a:t>
            </a:r>
            <a:endParaRPr lang="en-US" sz="2000" dirty="0">
              <a:solidFill>
                <a:schemeClr val="bg1"/>
              </a:solidFill>
            </a:endParaRPr>
          </a:p>
          <a:p>
            <a:pPr marL="285750" indent="-285750">
              <a:spcAft>
                <a:spcPts val="600"/>
              </a:spcAft>
              <a:buFont typeface="Arial" panose="020B0604020202020204" pitchFamily="34" charset="0"/>
              <a:buChar char="•"/>
            </a:pPr>
            <a:r>
              <a:rPr lang="en-US" sz="2000" dirty="0">
                <a:solidFill>
                  <a:schemeClr val="bg1"/>
                </a:solidFill>
              </a:rPr>
              <a:t>Hyperbole</a:t>
            </a:r>
          </a:p>
          <a:p>
            <a:pPr marL="285750" indent="-285750">
              <a:spcAft>
                <a:spcPts val="600"/>
              </a:spcAft>
              <a:buFont typeface="Arial" panose="020B0604020202020204" pitchFamily="34" charset="0"/>
              <a:buChar char="•"/>
            </a:pPr>
            <a:r>
              <a:rPr lang="en-US" sz="2000" dirty="0">
                <a:solidFill>
                  <a:schemeClr val="bg1"/>
                </a:solidFill>
              </a:rPr>
              <a:t>Litotes</a:t>
            </a:r>
          </a:p>
          <a:p>
            <a:pPr marL="285750" indent="-285750">
              <a:spcAft>
                <a:spcPts val="600"/>
              </a:spcAft>
              <a:buFont typeface="Arial" panose="020B0604020202020204" pitchFamily="34" charset="0"/>
              <a:buChar char="•"/>
            </a:pPr>
            <a:r>
              <a:rPr lang="en-US" sz="2000" dirty="0">
                <a:solidFill>
                  <a:schemeClr val="bg1"/>
                </a:solidFill>
              </a:rPr>
              <a:t>Metanoia</a:t>
            </a:r>
          </a:p>
        </p:txBody>
      </p:sp>
      <p:sp>
        <p:nvSpPr>
          <p:cNvPr id="5" name="TextBox 4">
            <a:extLst>
              <a:ext uri="{FF2B5EF4-FFF2-40B4-BE49-F238E27FC236}">
                <a16:creationId xmlns:a16="http://schemas.microsoft.com/office/drawing/2014/main" id="{DA16DB62-7635-284D-807A-F415319C2201}"/>
              </a:ext>
            </a:extLst>
          </p:cNvPr>
          <p:cNvSpPr txBox="1"/>
          <p:nvPr/>
        </p:nvSpPr>
        <p:spPr>
          <a:xfrm>
            <a:off x="5431666" y="2627290"/>
            <a:ext cx="3390362" cy="3093154"/>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000" dirty="0">
                <a:solidFill>
                  <a:schemeClr val="bg1"/>
                </a:solidFill>
              </a:rPr>
              <a:t>Metaphor</a:t>
            </a:r>
          </a:p>
          <a:p>
            <a:pPr marL="285750" indent="-285750">
              <a:spcAft>
                <a:spcPts val="600"/>
              </a:spcAft>
              <a:buFont typeface="Arial" panose="020B0604020202020204" pitchFamily="34" charset="0"/>
              <a:buChar char="•"/>
            </a:pPr>
            <a:r>
              <a:rPr lang="en-US" sz="2000" dirty="0">
                <a:solidFill>
                  <a:schemeClr val="bg1"/>
                </a:solidFill>
              </a:rPr>
              <a:t>Metonymy</a:t>
            </a:r>
          </a:p>
          <a:p>
            <a:pPr marL="285750" indent="-285750">
              <a:spcAft>
                <a:spcPts val="600"/>
              </a:spcAft>
              <a:buFont typeface="Arial" panose="020B0604020202020204" pitchFamily="34" charset="0"/>
              <a:buChar char="•"/>
            </a:pPr>
            <a:r>
              <a:rPr lang="en-US" sz="2000" dirty="0">
                <a:solidFill>
                  <a:schemeClr val="bg1"/>
                </a:solidFill>
              </a:rPr>
              <a:t>Onomatopoeia</a:t>
            </a:r>
          </a:p>
          <a:p>
            <a:pPr marL="285750" indent="-285750">
              <a:spcAft>
                <a:spcPts val="600"/>
              </a:spcAft>
              <a:buFont typeface="Arial" panose="020B0604020202020204" pitchFamily="34" charset="0"/>
              <a:buChar char="•"/>
            </a:pPr>
            <a:r>
              <a:rPr lang="en-US" sz="2000" dirty="0">
                <a:solidFill>
                  <a:schemeClr val="bg1"/>
                </a:solidFill>
              </a:rPr>
              <a:t>Oxymoron</a:t>
            </a:r>
          </a:p>
          <a:p>
            <a:pPr marL="285750" indent="-285750">
              <a:spcAft>
                <a:spcPts val="600"/>
              </a:spcAft>
              <a:buFont typeface="Arial" panose="020B0604020202020204" pitchFamily="34" charset="0"/>
              <a:buChar char="•"/>
            </a:pPr>
            <a:r>
              <a:rPr lang="en-US" sz="2000" dirty="0">
                <a:solidFill>
                  <a:schemeClr val="bg1"/>
                </a:solidFill>
              </a:rPr>
              <a:t>Parallelism</a:t>
            </a:r>
          </a:p>
          <a:p>
            <a:pPr marL="285750" indent="-285750">
              <a:spcAft>
                <a:spcPts val="600"/>
              </a:spcAft>
              <a:buFont typeface="Arial" panose="020B0604020202020204" pitchFamily="34" charset="0"/>
              <a:buChar char="•"/>
            </a:pPr>
            <a:r>
              <a:rPr lang="en-US" sz="2000" dirty="0">
                <a:solidFill>
                  <a:schemeClr val="bg1"/>
                </a:solidFill>
              </a:rPr>
              <a:t>Simile</a:t>
            </a:r>
          </a:p>
          <a:p>
            <a:pPr marL="285750" indent="-285750">
              <a:spcAft>
                <a:spcPts val="600"/>
              </a:spcAft>
              <a:buFont typeface="Arial" panose="020B0604020202020204" pitchFamily="34" charset="0"/>
              <a:buChar char="•"/>
            </a:pPr>
            <a:r>
              <a:rPr lang="en-US" sz="2000" dirty="0">
                <a:solidFill>
                  <a:schemeClr val="bg1"/>
                </a:solidFill>
              </a:rPr>
              <a:t>Synecdoche</a:t>
            </a:r>
          </a:p>
          <a:p>
            <a:pPr marL="285750" indent="-285750">
              <a:spcAft>
                <a:spcPts val="600"/>
              </a:spcAft>
              <a:buFont typeface="Arial" panose="020B0604020202020204" pitchFamily="34" charset="0"/>
              <a:buChar char="•"/>
            </a:pPr>
            <a:r>
              <a:rPr lang="en-US" sz="2000" dirty="0">
                <a:solidFill>
                  <a:schemeClr val="bg1"/>
                </a:solidFill>
              </a:rPr>
              <a:t>Understatement</a:t>
            </a:r>
          </a:p>
        </p:txBody>
      </p:sp>
    </p:spTree>
    <p:extLst>
      <p:ext uri="{BB962C8B-B14F-4D97-AF65-F5344CB8AC3E}">
        <p14:creationId xmlns:p14="http://schemas.microsoft.com/office/powerpoint/2010/main" val="1491679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What’s the difference:</a:t>
            </a:r>
          </a:p>
        </p:txBody>
      </p:sp>
      <p:graphicFrame>
        <p:nvGraphicFramePr>
          <p:cNvPr id="4" name="Table 3">
            <a:extLst>
              <a:ext uri="{FF2B5EF4-FFF2-40B4-BE49-F238E27FC236}">
                <a16:creationId xmlns:a16="http://schemas.microsoft.com/office/drawing/2014/main" id="{B00A7A2B-C15A-694E-8ABE-7D4FC18F7CEE}"/>
              </a:ext>
            </a:extLst>
          </p:cNvPr>
          <p:cNvGraphicFramePr>
            <a:graphicFrameLocks noGrp="1"/>
          </p:cNvGraphicFramePr>
          <p:nvPr>
            <p:extLst>
              <p:ext uri="{D42A27DB-BD31-4B8C-83A1-F6EECF244321}">
                <p14:modId xmlns:p14="http://schemas.microsoft.com/office/powerpoint/2010/main" val="1009325064"/>
              </p:ext>
            </p:extLst>
          </p:nvPr>
        </p:nvGraphicFramePr>
        <p:xfrm>
          <a:off x="1191259" y="2011256"/>
          <a:ext cx="9809481" cy="1429174"/>
        </p:xfrm>
        <a:graphic>
          <a:graphicData uri="http://schemas.openxmlformats.org/drawingml/2006/table">
            <a:tbl>
              <a:tblPr firstRow="1" bandRow="1">
                <a:tableStyleId>{5C22544A-7EE6-4342-B048-85BDC9FD1C3A}</a:tableStyleId>
              </a:tblPr>
              <a:tblGrid>
                <a:gridCol w="3269827">
                  <a:extLst>
                    <a:ext uri="{9D8B030D-6E8A-4147-A177-3AD203B41FA5}">
                      <a16:colId xmlns:a16="http://schemas.microsoft.com/office/drawing/2014/main" val="610666242"/>
                    </a:ext>
                  </a:extLst>
                </a:gridCol>
                <a:gridCol w="3269827">
                  <a:extLst>
                    <a:ext uri="{9D8B030D-6E8A-4147-A177-3AD203B41FA5}">
                      <a16:colId xmlns:a16="http://schemas.microsoft.com/office/drawing/2014/main" val="1584971448"/>
                    </a:ext>
                  </a:extLst>
                </a:gridCol>
                <a:gridCol w="3269827">
                  <a:extLst>
                    <a:ext uri="{9D8B030D-6E8A-4147-A177-3AD203B41FA5}">
                      <a16:colId xmlns:a16="http://schemas.microsoft.com/office/drawing/2014/main" val="2130238691"/>
                    </a:ext>
                  </a:extLst>
                </a:gridCol>
              </a:tblGrid>
              <a:tr h="714587">
                <a:tc>
                  <a:txBody>
                    <a:bodyPr/>
                    <a:lstStyle/>
                    <a:p>
                      <a:pPr algn="ctr"/>
                      <a:r>
                        <a:rPr lang="en-US" dirty="0"/>
                        <a:t>Formal / Elevated Language</a:t>
                      </a:r>
                    </a:p>
                  </a:txBody>
                  <a:tcPr anchor="ctr"/>
                </a:tc>
                <a:tc>
                  <a:txBody>
                    <a:bodyPr/>
                    <a:lstStyle/>
                    <a:p>
                      <a:pPr algn="ctr"/>
                      <a:r>
                        <a:rPr lang="en-US" dirty="0"/>
                        <a:t>Informal / Colloquial / Slang</a:t>
                      </a:r>
                    </a:p>
                  </a:txBody>
                  <a:tcPr anchor="ctr"/>
                </a:tc>
                <a:tc>
                  <a:txBody>
                    <a:bodyPr/>
                    <a:lstStyle/>
                    <a:p>
                      <a:pPr algn="ctr"/>
                      <a:r>
                        <a:rPr lang="en-US" dirty="0"/>
                        <a:t>Repetition / Melodic</a:t>
                      </a:r>
                    </a:p>
                  </a:txBody>
                  <a:tcPr anchor="ctr"/>
                </a:tc>
                <a:extLst>
                  <a:ext uri="{0D108BD9-81ED-4DB2-BD59-A6C34878D82A}">
                    <a16:rowId xmlns:a16="http://schemas.microsoft.com/office/drawing/2014/main" val="486728264"/>
                  </a:ext>
                </a:extLst>
              </a:tr>
              <a:tr h="714587">
                <a:tc>
                  <a:txBody>
                    <a:bodyPr/>
                    <a:lstStyle/>
                    <a:p>
                      <a:pPr algn="ctr"/>
                      <a:r>
                        <a:rPr lang="en-US" i="0" dirty="0"/>
                        <a:t>“I entreat you!  Continue swimming!”</a:t>
                      </a:r>
                    </a:p>
                  </a:txBody>
                  <a:tcPr anchor="ctr"/>
                </a:tc>
                <a:tc>
                  <a:txBody>
                    <a:bodyPr/>
                    <a:lstStyle/>
                    <a:p>
                      <a:pPr algn="ctr"/>
                      <a:r>
                        <a:rPr lang="en-US" i="0" dirty="0"/>
                        <a:t>“Keep </a:t>
                      </a:r>
                      <a:r>
                        <a:rPr lang="en-US" i="0" dirty="0" err="1"/>
                        <a:t>swimmin</a:t>
                      </a:r>
                      <a:r>
                        <a:rPr lang="en-US" i="0" dirty="0"/>
                        <a:t>, bro.”</a:t>
                      </a:r>
                    </a:p>
                  </a:txBody>
                  <a:tcPr anchor="ctr"/>
                </a:tc>
                <a:tc>
                  <a:txBody>
                    <a:bodyPr/>
                    <a:lstStyle/>
                    <a:p>
                      <a:pPr algn="ctr"/>
                      <a:r>
                        <a:rPr lang="en-US" i="0" dirty="0"/>
                        <a:t>“Keep on swimming!  Keep on swimming!  Keep on swimming!”</a:t>
                      </a:r>
                    </a:p>
                  </a:txBody>
                  <a:tcPr anchor="ctr"/>
                </a:tc>
                <a:extLst>
                  <a:ext uri="{0D108BD9-81ED-4DB2-BD59-A6C34878D82A}">
                    <a16:rowId xmlns:a16="http://schemas.microsoft.com/office/drawing/2014/main" val="2906623954"/>
                  </a:ext>
                </a:extLst>
              </a:tr>
            </a:tbl>
          </a:graphicData>
        </a:graphic>
      </p:graphicFrame>
      <p:pic>
        <p:nvPicPr>
          <p:cNvPr id="6" name="Picture 5">
            <a:extLst>
              <a:ext uri="{FF2B5EF4-FFF2-40B4-BE49-F238E27FC236}">
                <a16:creationId xmlns:a16="http://schemas.microsoft.com/office/drawing/2014/main" id="{13B4D824-0FCA-2F46-94EC-00B93A3440D7}"/>
              </a:ext>
            </a:extLst>
          </p:cNvPr>
          <p:cNvPicPr>
            <a:picLocks noChangeAspect="1"/>
          </p:cNvPicPr>
          <p:nvPr/>
        </p:nvPicPr>
        <p:blipFill>
          <a:blip r:embed="rId3"/>
          <a:stretch>
            <a:fillRect/>
          </a:stretch>
        </p:blipFill>
        <p:spPr>
          <a:xfrm>
            <a:off x="472440" y="3898158"/>
            <a:ext cx="2752698" cy="2367320"/>
          </a:xfrm>
          <a:prstGeom prst="rect">
            <a:avLst/>
          </a:prstGeom>
        </p:spPr>
      </p:pic>
    </p:spTree>
    <p:extLst>
      <p:ext uri="{BB962C8B-B14F-4D97-AF65-F5344CB8AC3E}">
        <p14:creationId xmlns:p14="http://schemas.microsoft.com/office/powerpoint/2010/main" val="1389164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What’s the difference:</a:t>
            </a:r>
          </a:p>
        </p:txBody>
      </p:sp>
      <p:graphicFrame>
        <p:nvGraphicFramePr>
          <p:cNvPr id="4" name="Table 3">
            <a:extLst>
              <a:ext uri="{FF2B5EF4-FFF2-40B4-BE49-F238E27FC236}">
                <a16:creationId xmlns:a16="http://schemas.microsoft.com/office/drawing/2014/main" id="{B00A7A2B-C15A-694E-8ABE-7D4FC18F7CEE}"/>
              </a:ext>
            </a:extLst>
          </p:cNvPr>
          <p:cNvGraphicFramePr>
            <a:graphicFrameLocks noGrp="1"/>
          </p:cNvGraphicFramePr>
          <p:nvPr/>
        </p:nvGraphicFramePr>
        <p:xfrm>
          <a:off x="1191259" y="2011256"/>
          <a:ext cx="9809481" cy="1429174"/>
        </p:xfrm>
        <a:graphic>
          <a:graphicData uri="http://schemas.openxmlformats.org/drawingml/2006/table">
            <a:tbl>
              <a:tblPr firstRow="1" bandRow="1">
                <a:tableStyleId>{5C22544A-7EE6-4342-B048-85BDC9FD1C3A}</a:tableStyleId>
              </a:tblPr>
              <a:tblGrid>
                <a:gridCol w="3269827">
                  <a:extLst>
                    <a:ext uri="{9D8B030D-6E8A-4147-A177-3AD203B41FA5}">
                      <a16:colId xmlns:a16="http://schemas.microsoft.com/office/drawing/2014/main" val="610666242"/>
                    </a:ext>
                  </a:extLst>
                </a:gridCol>
                <a:gridCol w="3269827">
                  <a:extLst>
                    <a:ext uri="{9D8B030D-6E8A-4147-A177-3AD203B41FA5}">
                      <a16:colId xmlns:a16="http://schemas.microsoft.com/office/drawing/2014/main" val="1584971448"/>
                    </a:ext>
                  </a:extLst>
                </a:gridCol>
                <a:gridCol w="3269827">
                  <a:extLst>
                    <a:ext uri="{9D8B030D-6E8A-4147-A177-3AD203B41FA5}">
                      <a16:colId xmlns:a16="http://schemas.microsoft.com/office/drawing/2014/main" val="2130238691"/>
                    </a:ext>
                  </a:extLst>
                </a:gridCol>
              </a:tblGrid>
              <a:tr h="714587">
                <a:tc>
                  <a:txBody>
                    <a:bodyPr/>
                    <a:lstStyle/>
                    <a:p>
                      <a:pPr algn="ctr"/>
                      <a:r>
                        <a:rPr lang="en-US" dirty="0"/>
                        <a:t>Formal / Elevated Language</a:t>
                      </a:r>
                    </a:p>
                  </a:txBody>
                  <a:tcPr anchor="ctr"/>
                </a:tc>
                <a:tc>
                  <a:txBody>
                    <a:bodyPr/>
                    <a:lstStyle/>
                    <a:p>
                      <a:pPr algn="ctr"/>
                      <a:r>
                        <a:rPr lang="en-US" dirty="0"/>
                        <a:t>Informal / Colloquial / Slang</a:t>
                      </a:r>
                    </a:p>
                  </a:txBody>
                  <a:tcPr anchor="ctr"/>
                </a:tc>
                <a:tc>
                  <a:txBody>
                    <a:bodyPr/>
                    <a:lstStyle/>
                    <a:p>
                      <a:pPr algn="ctr"/>
                      <a:r>
                        <a:rPr lang="en-US" dirty="0"/>
                        <a:t>Repetition / Melodic</a:t>
                      </a:r>
                    </a:p>
                  </a:txBody>
                  <a:tcPr anchor="ctr"/>
                </a:tc>
                <a:extLst>
                  <a:ext uri="{0D108BD9-81ED-4DB2-BD59-A6C34878D82A}">
                    <a16:rowId xmlns:a16="http://schemas.microsoft.com/office/drawing/2014/main" val="486728264"/>
                  </a:ext>
                </a:extLst>
              </a:tr>
              <a:tr h="714587">
                <a:tc>
                  <a:txBody>
                    <a:bodyPr/>
                    <a:lstStyle/>
                    <a:p>
                      <a:pPr algn="ctr"/>
                      <a:r>
                        <a:rPr lang="en-US" i="0" dirty="0"/>
                        <a:t>“I entreat you!  Continue swimming!”</a:t>
                      </a:r>
                    </a:p>
                  </a:txBody>
                  <a:tcPr anchor="ctr"/>
                </a:tc>
                <a:tc>
                  <a:txBody>
                    <a:bodyPr/>
                    <a:lstStyle/>
                    <a:p>
                      <a:pPr algn="ctr"/>
                      <a:r>
                        <a:rPr lang="en-US" i="0" dirty="0"/>
                        <a:t>“Keep </a:t>
                      </a:r>
                      <a:r>
                        <a:rPr lang="en-US" i="0" dirty="0" err="1"/>
                        <a:t>swimmin</a:t>
                      </a:r>
                      <a:r>
                        <a:rPr lang="en-US" i="0" dirty="0"/>
                        <a:t>, bro.”</a:t>
                      </a:r>
                    </a:p>
                  </a:txBody>
                  <a:tcPr anchor="ctr"/>
                </a:tc>
                <a:tc>
                  <a:txBody>
                    <a:bodyPr/>
                    <a:lstStyle/>
                    <a:p>
                      <a:pPr algn="ctr"/>
                      <a:r>
                        <a:rPr lang="en-US" i="0" dirty="0"/>
                        <a:t>“Keep on swimming!  Keep on swimming!  Keep on swimming!”</a:t>
                      </a:r>
                    </a:p>
                  </a:txBody>
                  <a:tcPr anchor="ctr"/>
                </a:tc>
                <a:extLst>
                  <a:ext uri="{0D108BD9-81ED-4DB2-BD59-A6C34878D82A}">
                    <a16:rowId xmlns:a16="http://schemas.microsoft.com/office/drawing/2014/main" val="2906623954"/>
                  </a:ext>
                </a:extLst>
              </a:tr>
            </a:tbl>
          </a:graphicData>
        </a:graphic>
      </p:graphicFrame>
      <p:pic>
        <p:nvPicPr>
          <p:cNvPr id="6" name="Picture 5">
            <a:extLst>
              <a:ext uri="{FF2B5EF4-FFF2-40B4-BE49-F238E27FC236}">
                <a16:creationId xmlns:a16="http://schemas.microsoft.com/office/drawing/2014/main" id="{13B4D824-0FCA-2F46-94EC-00B93A3440D7}"/>
              </a:ext>
            </a:extLst>
          </p:cNvPr>
          <p:cNvPicPr>
            <a:picLocks noChangeAspect="1"/>
          </p:cNvPicPr>
          <p:nvPr/>
        </p:nvPicPr>
        <p:blipFill>
          <a:blip r:embed="rId3"/>
          <a:stretch>
            <a:fillRect/>
          </a:stretch>
        </p:blipFill>
        <p:spPr>
          <a:xfrm>
            <a:off x="472440" y="3898158"/>
            <a:ext cx="2752698" cy="2367320"/>
          </a:xfrm>
          <a:prstGeom prst="rect">
            <a:avLst/>
          </a:prstGeom>
        </p:spPr>
      </p:pic>
      <p:sp>
        <p:nvSpPr>
          <p:cNvPr id="3" name="TextBox 2">
            <a:extLst>
              <a:ext uri="{FF2B5EF4-FFF2-40B4-BE49-F238E27FC236}">
                <a16:creationId xmlns:a16="http://schemas.microsoft.com/office/drawing/2014/main" id="{8691D6F3-EF27-FB4E-A453-1AF309E538A8}"/>
              </a:ext>
            </a:extLst>
          </p:cNvPr>
          <p:cNvSpPr txBox="1"/>
          <p:nvPr/>
        </p:nvSpPr>
        <p:spPr>
          <a:xfrm>
            <a:off x="3966210" y="4561663"/>
            <a:ext cx="6252210" cy="830997"/>
          </a:xfrm>
          <a:prstGeom prst="rect">
            <a:avLst/>
          </a:prstGeom>
          <a:noFill/>
        </p:spPr>
        <p:txBody>
          <a:bodyPr wrap="square" rtlCol="0">
            <a:spAutoFit/>
          </a:bodyPr>
          <a:lstStyle/>
          <a:p>
            <a:pPr algn="ctr"/>
            <a:r>
              <a:rPr lang="en-US" sz="2400" dirty="0"/>
              <a:t>For what kind of audiences would each of these examples have made Dory </a:t>
            </a:r>
            <a:r>
              <a:rPr lang="en-US" sz="2400" b="1" u="sng" dirty="0"/>
              <a:t>more</a:t>
            </a:r>
            <a:r>
              <a:rPr lang="en-US" sz="2400" dirty="0"/>
              <a:t> credible?</a:t>
            </a:r>
          </a:p>
        </p:txBody>
      </p:sp>
    </p:spTree>
    <p:extLst>
      <p:ext uri="{BB962C8B-B14F-4D97-AF65-F5344CB8AC3E}">
        <p14:creationId xmlns:p14="http://schemas.microsoft.com/office/powerpoint/2010/main" val="2788017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What’s the difference:</a:t>
            </a:r>
          </a:p>
        </p:txBody>
      </p:sp>
      <p:graphicFrame>
        <p:nvGraphicFramePr>
          <p:cNvPr id="4" name="Table 3">
            <a:extLst>
              <a:ext uri="{FF2B5EF4-FFF2-40B4-BE49-F238E27FC236}">
                <a16:creationId xmlns:a16="http://schemas.microsoft.com/office/drawing/2014/main" id="{B00A7A2B-C15A-694E-8ABE-7D4FC18F7CEE}"/>
              </a:ext>
            </a:extLst>
          </p:cNvPr>
          <p:cNvGraphicFramePr>
            <a:graphicFrameLocks noGrp="1"/>
          </p:cNvGraphicFramePr>
          <p:nvPr>
            <p:extLst>
              <p:ext uri="{D42A27DB-BD31-4B8C-83A1-F6EECF244321}">
                <p14:modId xmlns:p14="http://schemas.microsoft.com/office/powerpoint/2010/main" val="2292795897"/>
              </p:ext>
            </p:extLst>
          </p:nvPr>
        </p:nvGraphicFramePr>
        <p:xfrm>
          <a:off x="1191259" y="2011256"/>
          <a:ext cx="9809481" cy="1429174"/>
        </p:xfrm>
        <a:graphic>
          <a:graphicData uri="http://schemas.openxmlformats.org/drawingml/2006/table">
            <a:tbl>
              <a:tblPr firstRow="1" bandRow="1">
                <a:tableStyleId>{5C22544A-7EE6-4342-B048-85BDC9FD1C3A}</a:tableStyleId>
              </a:tblPr>
              <a:tblGrid>
                <a:gridCol w="3269827">
                  <a:extLst>
                    <a:ext uri="{9D8B030D-6E8A-4147-A177-3AD203B41FA5}">
                      <a16:colId xmlns:a16="http://schemas.microsoft.com/office/drawing/2014/main" val="610666242"/>
                    </a:ext>
                  </a:extLst>
                </a:gridCol>
                <a:gridCol w="3269827">
                  <a:extLst>
                    <a:ext uri="{9D8B030D-6E8A-4147-A177-3AD203B41FA5}">
                      <a16:colId xmlns:a16="http://schemas.microsoft.com/office/drawing/2014/main" val="1584971448"/>
                    </a:ext>
                  </a:extLst>
                </a:gridCol>
                <a:gridCol w="3269827">
                  <a:extLst>
                    <a:ext uri="{9D8B030D-6E8A-4147-A177-3AD203B41FA5}">
                      <a16:colId xmlns:a16="http://schemas.microsoft.com/office/drawing/2014/main" val="2130238691"/>
                    </a:ext>
                  </a:extLst>
                </a:gridCol>
              </a:tblGrid>
              <a:tr h="714587">
                <a:tc>
                  <a:txBody>
                    <a:bodyPr/>
                    <a:lstStyle/>
                    <a:p>
                      <a:pPr algn="ctr"/>
                      <a:r>
                        <a:rPr lang="en-US" dirty="0"/>
                        <a:t>Appeal to Pathos</a:t>
                      </a:r>
                    </a:p>
                  </a:txBody>
                  <a:tcPr anchor="ctr"/>
                </a:tc>
                <a:tc>
                  <a:txBody>
                    <a:bodyPr/>
                    <a:lstStyle/>
                    <a:p>
                      <a:pPr algn="ctr"/>
                      <a:r>
                        <a:rPr lang="en-US" dirty="0"/>
                        <a:t>Appeal to Logos</a:t>
                      </a:r>
                    </a:p>
                  </a:txBody>
                  <a:tcPr anchor="ctr"/>
                </a:tc>
                <a:tc>
                  <a:txBody>
                    <a:bodyPr/>
                    <a:lstStyle/>
                    <a:p>
                      <a:pPr algn="ctr"/>
                      <a:r>
                        <a:rPr lang="en-US" dirty="0"/>
                        <a:t>Repetition / Melodic</a:t>
                      </a:r>
                    </a:p>
                  </a:txBody>
                  <a:tcPr anchor="ctr"/>
                </a:tc>
                <a:extLst>
                  <a:ext uri="{0D108BD9-81ED-4DB2-BD59-A6C34878D82A}">
                    <a16:rowId xmlns:a16="http://schemas.microsoft.com/office/drawing/2014/main" val="486728264"/>
                  </a:ext>
                </a:extLst>
              </a:tr>
              <a:tr h="714587">
                <a:tc>
                  <a:txBody>
                    <a:bodyPr/>
                    <a:lstStyle/>
                    <a:p>
                      <a:pPr algn="ctr"/>
                      <a:r>
                        <a:rPr lang="en-US" i="0" dirty="0"/>
                        <a:t>“If you really love me, you’ll keep on swimming.”</a:t>
                      </a:r>
                    </a:p>
                  </a:txBody>
                  <a:tcPr anchor="ctr"/>
                </a:tc>
                <a:tc>
                  <a:txBody>
                    <a:bodyPr/>
                    <a:lstStyle/>
                    <a:p>
                      <a:pPr algn="ctr"/>
                      <a:r>
                        <a:rPr lang="en-US" i="0" dirty="0"/>
                        <a:t>“You swam twice as long last time. You can do this.”</a:t>
                      </a:r>
                    </a:p>
                  </a:txBody>
                  <a:tcPr anchor="ctr"/>
                </a:tc>
                <a:tc>
                  <a:txBody>
                    <a:bodyPr/>
                    <a:lstStyle/>
                    <a:p>
                      <a:pPr algn="ctr"/>
                      <a:r>
                        <a:rPr lang="en-US" i="0" dirty="0"/>
                        <a:t>“Keep on swimming!  Keep on swimming!  Keep on swimming!”</a:t>
                      </a:r>
                    </a:p>
                  </a:txBody>
                  <a:tcPr anchor="ctr"/>
                </a:tc>
                <a:extLst>
                  <a:ext uri="{0D108BD9-81ED-4DB2-BD59-A6C34878D82A}">
                    <a16:rowId xmlns:a16="http://schemas.microsoft.com/office/drawing/2014/main" val="1452816823"/>
                  </a:ext>
                </a:extLst>
              </a:tr>
            </a:tbl>
          </a:graphicData>
        </a:graphic>
      </p:graphicFrame>
      <p:pic>
        <p:nvPicPr>
          <p:cNvPr id="6" name="Picture 5">
            <a:extLst>
              <a:ext uri="{FF2B5EF4-FFF2-40B4-BE49-F238E27FC236}">
                <a16:creationId xmlns:a16="http://schemas.microsoft.com/office/drawing/2014/main" id="{13B4D824-0FCA-2F46-94EC-00B93A3440D7}"/>
              </a:ext>
            </a:extLst>
          </p:cNvPr>
          <p:cNvPicPr>
            <a:picLocks noChangeAspect="1"/>
          </p:cNvPicPr>
          <p:nvPr/>
        </p:nvPicPr>
        <p:blipFill>
          <a:blip r:embed="rId3"/>
          <a:stretch>
            <a:fillRect/>
          </a:stretch>
        </p:blipFill>
        <p:spPr>
          <a:xfrm>
            <a:off x="472440" y="3898158"/>
            <a:ext cx="2752698" cy="2367320"/>
          </a:xfrm>
          <a:prstGeom prst="rect">
            <a:avLst/>
          </a:prstGeom>
        </p:spPr>
      </p:pic>
      <p:sp>
        <p:nvSpPr>
          <p:cNvPr id="3" name="TextBox 2">
            <a:extLst>
              <a:ext uri="{FF2B5EF4-FFF2-40B4-BE49-F238E27FC236}">
                <a16:creationId xmlns:a16="http://schemas.microsoft.com/office/drawing/2014/main" id="{8691D6F3-EF27-FB4E-A453-1AF309E538A8}"/>
              </a:ext>
            </a:extLst>
          </p:cNvPr>
          <p:cNvSpPr txBox="1"/>
          <p:nvPr/>
        </p:nvSpPr>
        <p:spPr>
          <a:xfrm>
            <a:off x="3966210" y="4481653"/>
            <a:ext cx="6252210" cy="1200329"/>
          </a:xfrm>
          <a:prstGeom prst="rect">
            <a:avLst/>
          </a:prstGeom>
          <a:noFill/>
        </p:spPr>
        <p:txBody>
          <a:bodyPr wrap="square" rtlCol="0">
            <a:spAutoFit/>
          </a:bodyPr>
          <a:lstStyle/>
          <a:p>
            <a:pPr algn="ctr"/>
            <a:r>
              <a:rPr lang="en-US" sz="2400" dirty="0"/>
              <a:t>Dory could have appealed to </a:t>
            </a:r>
            <a:r>
              <a:rPr lang="en-US" sz="2400" b="1" dirty="0"/>
              <a:t>pathos </a:t>
            </a:r>
            <a:r>
              <a:rPr lang="en-US" sz="2400" dirty="0"/>
              <a:t>or </a:t>
            </a:r>
            <a:r>
              <a:rPr lang="en-US" sz="2400" b="1" dirty="0"/>
              <a:t>logos</a:t>
            </a:r>
            <a:r>
              <a:rPr lang="en-US" sz="2400" dirty="0"/>
              <a:t>.</a:t>
            </a:r>
          </a:p>
          <a:p>
            <a:pPr algn="ctr"/>
            <a:r>
              <a:rPr lang="en-US" sz="2400" dirty="0"/>
              <a:t>Why didn’t she?  What was she trying to accomplish instead?</a:t>
            </a:r>
          </a:p>
        </p:txBody>
      </p:sp>
    </p:spTree>
    <p:extLst>
      <p:ext uri="{BB962C8B-B14F-4D97-AF65-F5344CB8AC3E}">
        <p14:creationId xmlns:p14="http://schemas.microsoft.com/office/powerpoint/2010/main" val="341967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ETHOS</a:t>
            </a:r>
            <a:endParaRPr lang="en-US" sz="9600" dirty="0"/>
          </a:p>
        </p:txBody>
      </p:sp>
    </p:spTree>
    <p:extLst>
      <p:ext uri="{BB962C8B-B14F-4D97-AF65-F5344CB8AC3E}">
        <p14:creationId xmlns:p14="http://schemas.microsoft.com/office/powerpoint/2010/main" val="164267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ETHOS</a:t>
            </a:r>
          </a:p>
          <a:p>
            <a:pPr marL="0" indent="0" algn="ctr">
              <a:buNone/>
            </a:pPr>
            <a:r>
              <a:rPr lang="en-US" sz="4000" b="1" dirty="0"/>
              <a:t>Purpose: To build credibility with the audience, especially when credibility may be in question.</a:t>
            </a:r>
            <a:endParaRPr lang="en-US" sz="4000" dirty="0"/>
          </a:p>
        </p:txBody>
      </p:sp>
    </p:spTree>
    <p:extLst>
      <p:ext uri="{BB962C8B-B14F-4D97-AF65-F5344CB8AC3E}">
        <p14:creationId xmlns:p14="http://schemas.microsoft.com/office/powerpoint/2010/main" val="4273081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ETHOS</a:t>
            </a:r>
          </a:p>
          <a:p>
            <a:pPr marL="0" indent="0" algn="ctr">
              <a:buNone/>
            </a:pPr>
            <a:r>
              <a:rPr lang="en-US" sz="4000" b="1" dirty="0"/>
              <a:t>Purpose: To build credibility with the audience, especially when credibility may be in question.</a:t>
            </a:r>
          </a:p>
          <a:p>
            <a:pPr marL="0" indent="0" algn="ctr">
              <a:buNone/>
            </a:pPr>
            <a:r>
              <a:rPr lang="en-US" sz="4000" b="1" dirty="0">
                <a:solidFill>
                  <a:srgbClr val="0070C0"/>
                </a:solidFill>
              </a:rPr>
              <a:t>How: Elevated language, listing credentials, name-dropping, talking down to people, etc.</a:t>
            </a:r>
            <a:endParaRPr lang="en-US" sz="4000" dirty="0">
              <a:solidFill>
                <a:srgbClr val="0070C0"/>
              </a:solidFill>
            </a:endParaRPr>
          </a:p>
        </p:txBody>
      </p:sp>
    </p:spTree>
    <p:extLst>
      <p:ext uri="{BB962C8B-B14F-4D97-AF65-F5344CB8AC3E}">
        <p14:creationId xmlns:p14="http://schemas.microsoft.com/office/powerpoint/2010/main" val="2481915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PATHOS</a:t>
            </a:r>
          </a:p>
        </p:txBody>
      </p:sp>
    </p:spTree>
    <p:extLst>
      <p:ext uri="{BB962C8B-B14F-4D97-AF65-F5344CB8AC3E}">
        <p14:creationId xmlns:p14="http://schemas.microsoft.com/office/powerpoint/2010/main" val="545539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C97B-FE95-8749-BDA7-6B794F10C049}"/>
              </a:ext>
            </a:extLst>
          </p:cNvPr>
          <p:cNvSpPr>
            <a:spLocks noGrp="1"/>
          </p:cNvSpPr>
          <p:nvPr>
            <p:ph type="title"/>
          </p:nvPr>
        </p:nvSpPr>
        <p:spPr/>
        <p:txBody>
          <a:bodyPr/>
          <a:lstStyle/>
          <a:p>
            <a:r>
              <a:rPr lang="en-US" b="1" dirty="0"/>
              <a:t>Common Devices: </a:t>
            </a:r>
            <a:r>
              <a:rPr lang="en-US" b="1" dirty="0">
                <a:solidFill>
                  <a:srgbClr val="0070C0"/>
                </a:solidFill>
              </a:rPr>
              <a:t>Rhetorical Appeals</a:t>
            </a:r>
          </a:p>
        </p:txBody>
      </p:sp>
      <p:sp>
        <p:nvSpPr>
          <p:cNvPr id="3" name="Content Placeholder 2">
            <a:extLst>
              <a:ext uri="{FF2B5EF4-FFF2-40B4-BE49-F238E27FC236}">
                <a16:creationId xmlns:a16="http://schemas.microsoft.com/office/drawing/2014/main" id="{B790AC47-95C0-7C40-A824-B3FEA484DF5C}"/>
              </a:ext>
            </a:extLst>
          </p:cNvPr>
          <p:cNvSpPr>
            <a:spLocks noGrp="1"/>
          </p:cNvSpPr>
          <p:nvPr>
            <p:ph idx="1"/>
          </p:nvPr>
        </p:nvSpPr>
        <p:spPr/>
        <p:txBody>
          <a:bodyPr>
            <a:normAutofit/>
          </a:bodyPr>
          <a:lstStyle/>
          <a:p>
            <a:pPr marL="0" indent="0" algn="ctr">
              <a:buNone/>
            </a:pPr>
            <a:r>
              <a:rPr lang="en-US" sz="9600" b="1" dirty="0">
                <a:solidFill>
                  <a:srgbClr val="0070C0"/>
                </a:solidFill>
              </a:rPr>
              <a:t>PATHOS</a:t>
            </a:r>
          </a:p>
          <a:p>
            <a:pPr marL="0" indent="0" algn="ctr">
              <a:buNone/>
            </a:pPr>
            <a:r>
              <a:rPr lang="en-US" sz="4300" b="1" dirty="0"/>
              <a:t>Purpose: To evoke an emotional response, usually to enhance persuasiveness.</a:t>
            </a:r>
            <a:endParaRPr lang="en-US" sz="4300" dirty="0"/>
          </a:p>
        </p:txBody>
      </p:sp>
    </p:spTree>
    <p:extLst>
      <p:ext uri="{BB962C8B-B14F-4D97-AF65-F5344CB8AC3E}">
        <p14:creationId xmlns:p14="http://schemas.microsoft.com/office/powerpoint/2010/main" val="26048266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1135</TotalTime>
  <Words>1004</Words>
  <Application>Microsoft Macintosh PowerPoint</Application>
  <PresentationFormat>Widescreen</PresentationFormat>
  <Paragraphs>103</Paragraphs>
  <Slides>16</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Rhetorical Devices</vt:lpstr>
      <vt:lpstr>What’s the difference:</vt:lpstr>
      <vt:lpstr>What’s the difference:</vt:lpstr>
      <vt:lpstr>What’s the difference:</vt:lpstr>
      <vt:lpstr>Common Devices: Rhetorical Appeals</vt:lpstr>
      <vt:lpstr>Common Devices: Rhetorical Appeals</vt:lpstr>
      <vt:lpstr>Common Devices: Rhetorical Appeals</vt:lpstr>
      <vt:lpstr>Common Devices: Rhetorical Appeals</vt:lpstr>
      <vt:lpstr>Common Devices: Rhetorical Appeals</vt:lpstr>
      <vt:lpstr>Common Devices: Rhetorical Appeals</vt:lpstr>
      <vt:lpstr>Common Devices: Rhetorical Appeals</vt:lpstr>
      <vt:lpstr>Common Devices: Rhetorical Appeals</vt:lpstr>
      <vt:lpstr>Common Devices: Rhetorical Appeals</vt:lpstr>
      <vt:lpstr>Expanding Your Repertoire of Rhetorical Devices</vt:lpstr>
      <vt:lpstr>Expanding Your Repertoire of Rhetorical Devices</vt:lpstr>
      <vt:lpstr>Expanding Your Repertoire of Rhetorical Devices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Rhetorical Devices</dc:title>
  <dc:creator>Marc Cicchino</dc:creator>
  <cp:lastModifiedBy>Marc Cicchino</cp:lastModifiedBy>
  <cp:revision>8</cp:revision>
  <dcterms:created xsi:type="dcterms:W3CDTF">2019-05-29T14:12:13Z</dcterms:created>
  <dcterms:modified xsi:type="dcterms:W3CDTF">2019-05-30T17:02:47Z</dcterms:modified>
</cp:coreProperties>
</file>