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8" r:id="rId3"/>
    <p:sldId id="265" r:id="rId4"/>
    <p:sldId id="259" r:id="rId5"/>
    <p:sldId id="266" r:id="rId6"/>
    <p:sldId id="260" r:id="rId7"/>
    <p:sldId id="267" r:id="rId8"/>
    <p:sldId id="261" r:id="rId9"/>
    <p:sldId id="262" r:id="rId10"/>
    <p:sldId id="263" r:id="rId11"/>
    <p:sldId id="264" r:id="rId12"/>
    <p:sldId id="25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6034"/>
  </p:normalViewPr>
  <p:slideViewPr>
    <p:cSldViewPr snapToGrid="0" snapToObjects="1">
      <p:cViewPr varScale="1">
        <p:scale>
          <a:sx n="95" d="100"/>
          <a:sy n="95" d="100"/>
        </p:scale>
        <p:origin x="12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083FF6-AF7D-EA48-BF7A-773203E47D53}" type="datetimeFigureOut">
              <a:rPr lang="en-US" smtClean="0"/>
              <a:t>5/30/19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0D1F1C-2C63-824F-9FFA-935B56B25B3B}" type="slidenum">
              <a:rPr lang="en-US" smtClean="0"/>
              <a:t>‹#›</a:t>
            </a:fld>
            <a:endParaRPr lang="en-US"/>
          </a:p>
        </p:txBody>
      </p:sp>
    </p:spTree>
    <p:extLst>
      <p:ext uri="{BB962C8B-B14F-4D97-AF65-F5344CB8AC3E}">
        <p14:creationId xmlns:p14="http://schemas.microsoft.com/office/powerpoint/2010/main" val="2652072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is intended to introduce close reading to students, and is comprised of three parts:</a:t>
            </a:r>
          </a:p>
          <a:p>
            <a:pPr marL="171450" indent="-171450">
              <a:buFont typeface="Arial" panose="020B0604020202020204" pitchFamily="34" charset="0"/>
              <a:buChar char="•"/>
            </a:pPr>
            <a:r>
              <a:rPr lang="en-US" dirty="0"/>
              <a:t>The first part prompts students to consider the difference in meaning, impact, and effectiveness across several iterations of a quote.  (In each iteration, only one word was subtly changed – and while the general meaning is the same, there are significant implications for how it’s received.)</a:t>
            </a:r>
          </a:p>
          <a:p>
            <a:pPr marL="171450" indent="-171450">
              <a:buFont typeface="Arial" panose="020B0604020202020204" pitchFamily="34" charset="0"/>
              <a:buChar char="•"/>
            </a:pPr>
            <a:r>
              <a:rPr lang="en-US" dirty="0"/>
              <a:t>The second part shares quotes with students, and prompts them to hone in on the implications associated with a single word.  (Both the first part and the second part are designed to be discussion-based learning tasks.  These are optimal for small groups, or for think-pair-share.)</a:t>
            </a:r>
          </a:p>
          <a:p>
            <a:pPr marL="171450" indent="-171450">
              <a:buFont typeface="Arial" panose="020B0604020202020204" pitchFamily="34" charset="0"/>
              <a:buChar char="•"/>
            </a:pPr>
            <a:r>
              <a:rPr lang="en-US" dirty="0"/>
              <a:t>The third part prompts students to identify three quotes from a Disney film of their choice, to perform a close reading of those texts, and to be prepared to share their findings with the class.  This portion is accompanied by a handout to guide students’ thinking, and to help students organize their ideas.</a:t>
            </a:r>
          </a:p>
        </p:txBody>
      </p:sp>
      <p:sp>
        <p:nvSpPr>
          <p:cNvPr id="4" name="Slide Number Placeholder 3"/>
          <p:cNvSpPr>
            <a:spLocks noGrp="1"/>
          </p:cNvSpPr>
          <p:nvPr>
            <p:ph type="sldNum" sz="quarter" idx="5"/>
          </p:nvPr>
        </p:nvSpPr>
        <p:spPr/>
        <p:txBody>
          <a:bodyPr/>
          <a:lstStyle/>
          <a:p>
            <a:fld id="{B10D1F1C-2C63-824F-9FFA-935B56B25B3B}" type="slidenum">
              <a:rPr lang="en-US" smtClean="0"/>
              <a:t>1</a:t>
            </a:fld>
            <a:endParaRPr lang="en-US"/>
          </a:p>
        </p:txBody>
      </p:sp>
    </p:spTree>
    <p:extLst>
      <p:ext uri="{BB962C8B-B14F-4D97-AF65-F5344CB8AC3E}">
        <p14:creationId xmlns:p14="http://schemas.microsoft.com/office/powerpoint/2010/main" val="2972935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  </a:t>
            </a:r>
          </a:p>
          <a:p>
            <a:endParaRPr lang="en-US" dirty="0"/>
          </a:p>
          <a:p>
            <a:r>
              <a:rPr lang="en-US" dirty="0"/>
              <a:t>First, ask students to consider the argument that’s being posed using their recently developed understanding of argument (speaker, audience, message, purpose, ethos, pathos, logos, rhetorical devices).</a:t>
            </a:r>
          </a:p>
          <a:p>
            <a:endParaRPr lang="en-US" dirty="0"/>
          </a:p>
          <a:p>
            <a:r>
              <a:rPr lang="en-US" dirty="0"/>
              <a:t>Then, prompt students to pose alternative versions of this quote to compare the difference – similar to the previous activity, but with students at the helm. </a:t>
            </a:r>
          </a:p>
          <a:p>
            <a:endParaRPr lang="en-US" dirty="0"/>
          </a:p>
          <a:p>
            <a:r>
              <a:rPr lang="en-US" dirty="0"/>
              <a:t>Finally, proceed to the next slide to prompt students to engage in an analysis of a specific word in this quote.  (Close reading discussion!)</a:t>
            </a:r>
          </a:p>
          <a:p>
            <a:endParaRPr lang="en-US" dirty="0"/>
          </a:p>
        </p:txBody>
      </p:sp>
      <p:sp>
        <p:nvSpPr>
          <p:cNvPr id="4" name="Slide Number Placeholder 3"/>
          <p:cNvSpPr>
            <a:spLocks noGrp="1"/>
          </p:cNvSpPr>
          <p:nvPr>
            <p:ph type="sldNum" sz="quarter" idx="5"/>
          </p:nvPr>
        </p:nvSpPr>
        <p:spPr/>
        <p:txBody>
          <a:bodyPr/>
          <a:lstStyle/>
          <a:p>
            <a:fld id="{B10D1F1C-2C63-824F-9FFA-935B56B25B3B}" type="slidenum">
              <a:rPr lang="en-US" smtClean="0"/>
              <a:t>10</a:t>
            </a:fld>
            <a:endParaRPr lang="en-US"/>
          </a:p>
        </p:txBody>
      </p:sp>
    </p:spTree>
    <p:extLst>
      <p:ext uri="{BB962C8B-B14F-4D97-AF65-F5344CB8AC3E}">
        <p14:creationId xmlns:p14="http://schemas.microsoft.com/office/powerpoint/2010/main" val="2046305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based – small groups, or Think-Pair-Share.  </a:t>
            </a:r>
          </a:p>
          <a:p>
            <a:endParaRPr lang="en-US" dirty="0"/>
          </a:p>
        </p:txBody>
      </p:sp>
      <p:sp>
        <p:nvSpPr>
          <p:cNvPr id="4" name="Slide Number Placeholder 3"/>
          <p:cNvSpPr>
            <a:spLocks noGrp="1"/>
          </p:cNvSpPr>
          <p:nvPr>
            <p:ph type="sldNum" sz="quarter" idx="5"/>
          </p:nvPr>
        </p:nvSpPr>
        <p:spPr/>
        <p:txBody>
          <a:bodyPr/>
          <a:lstStyle/>
          <a:p>
            <a:fld id="{B10D1F1C-2C63-824F-9FFA-935B56B25B3B}" type="slidenum">
              <a:rPr lang="en-US" smtClean="0"/>
              <a:t>11</a:t>
            </a:fld>
            <a:endParaRPr lang="en-US"/>
          </a:p>
        </p:txBody>
      </p:sp>
    </p:spTree>
    <p:extLst>
      <p:ext uri="{BB962C8B-B14F-4D97-AF65-F5344CB8AC3E}">
        <p14:creationId xmlns:p14="http://schemas.microsoft.com/office/powerpoint/2010/main" val="3905074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reading exercise – to be completed in pairs, small groups, or independently.  Distribute corresponding handouts to scaffold students’ thought process and organization.</a:t>
            </a:r>
          </a:p>
        </p:txBody>
      </p:sp>
      <p:sp>
        <p:nvSpPr>
          <p:cNvPr id="4" name="Slide Number Placeholder 3"/>
          <p:cNvSpPr>
            <a:spLocks noGrp="1"/>
          </p:cNvSpPr>
          <p:nvPr>
            <p:ph type="sldNum" sz="quarter" idx="5"/>
          </p:nvPr>
        </p:nvSpPr>
        <p:spPr/>
        <p:txBody>
          <a:bodyPr/>
          <a:lstStyle/>
          <a:p>
            <a:fld id="{B10D1F1C-2C63-824F-9FFA-935B56B25B3B}" type="slidenum">
              <a:rPr lang="en-US" smtClean="0"/>
              <a:t>12</a:t>
            </a:fld>
            <a:endParaRPr lang="en-US"/>
          </a:p>
        </p:txBody>
      </p:sp>
    </p:spTree>
    <p:extLst>
      <p:ext uri="{BB962C8B-B14F-4D97-AF65-F5344CB8AC3E}">
        <p14:creationId xmlns:p14="http://schemas.microsoft.com/office/powerpoint/2010/main" val="239020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Close reading exercise – to be completed in pairs, small groups, or independently.  Distribute corresponding handouts to scaffold students’ thought process and organization.</a:t>
            </a:r>
          </a:p>
          <a:p>
            <a:endParaRPr lang="en-US" dirty="0"/>
          </a:p>
        </p:txBody>
      </p:sp>
      <p:sp>
        <p:nvSpPr>
          <p:cNvPr id="4" name="Slide Number Placeholder 3"/>
          <p:cNvSpPr>
            <a:spLocks noGrp="1"/>
          </p:cNvSpPr>
          <p:nvPr>
            <p:ph type="sldNum" sz="quarter" idx="5"/>
          </p:nvPr>
        </p:nvSpPr>
        <p:spPr/>
        <p:txBody>
          <a:bodyPr/>
          <a:lstStyle/>
          <a:p>
            <a:fld id="{B10D1F1C-2C63-824F-9FFA-935B56B25B3B}" type="slidenum">
              <a:rPr lang="en-US" smtClean="0"/>
              <a:t>13</a:t>
            </a:fld>
            <a:endParaRPr lang="en-US"/>
          </a:p>
        </p:txBody>
      </p:sp>
    </p:spTree>
    <p:extLst>
      <p:ext uri="{BB962C8B-B14F-4D97-AF65-F5344CB8AC3E}">
        <p14:creationId xmlns:p14="http://schemas.microsoft.com/office/powerpoint/2010/main" val="869777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Close reading exercise – to be completed in pairs, small groups, or independently.  Distribute corresponding handouts to scaffold students’ thought process and organization.</a:t>
            </a:r>
          </a:p>
          <a:p>
            <a:endParaRPr lang="en-US" dirty="0"/>
          </a:p>
        </p:txBody>
      </p:sp>
      <p:sp>
        <p:nvSpPr>
          <p:cNvPr id="4" name="Slide Number Placeholder 3"/>
          <p:cNvSpPr>
            <a:spLocks noGrp="1"/>
          </p:cNvSpPr>
          <p:nvPr>
            <p:ph type="sldNum" sz="quarter" idx="5"/>
          </p:nvPr>
        </p:nvSpPr>
        <p:spPr/>
        <p:txBody>
          <a:bodyPr/>
          <a:lstStyle/>
          <a:p>
            <a:fld id="{B10D1F1C-2C63-824F-9FFA-935B56B25B3B}" type="slidenum">
              <a:rPr lang="en-US" smtClean="0"/>
              <a:t>14</a:t>
            </a:fld>
            <a:endParaRPr lang="en-US"/>
          </a:p>
        </p:txBody>
      </p:sp>
    </p:spTree>
    <p:extLst>
      <p:ext uri="{BB962C8B-B14F-4D97-AF65-F5344CB8AC3E}">
        <p14:creationId xmlns:p14="http://schemas.microsoft.com/office/powerpoint/2010/main" val="3388677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use of the word “always” qualifies the argument in an absolute way.  It isn’t about letting your conscience be your guide now, for this particular instance – but rather, something that should always be the case.  This suggests a higher degree of reliability – as in, your conscience is something you can always depend on!)</a:t>
            </a:r>
          </a:p>
        </p:txBody>
      </p:sp>
      <p:sp>
        <p:nvSpPr>
          <p:cNvPr id="4" name="Slide Number Placeholder 3"/>
          <p:cNvSpPr>
            <a:spLocks noGrp="1"/>
          </p:cNvSpPr>
          <p:nvPr>
            <p:ph type="sldNum" sz="quarter" idx="5"/>
          </p:nvPr>
        </p:nvSpPr>
        <p:spPr/>
        <p:txBody>
          <a:bodyPr/>
          <a:lstStyle/>
          <a:p>
            <a:fld id="{B10D1F1C-2C63-824F-9FFA-935B56B25B3B}" type="slidenum">
              <a:rPr lang="en-US" smtClean="0"/>
              <a:t>2</a:t>
            </a:fld>
            <a:endParaRPr lang="en-US"/>
          </a:p>
        </p:txBody>
      </p:sp>
    </p:spTree>
    <p:extLst>
      <p:ext uri="{BB962C8B-B14F-4D97-AF65-F5344CB8AC3E}">
        <p14:creationId xmlns:p14="http://schemas.microsoft.com/office/powerpoint/2010/main" val="323383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word “guide” implies some degree of choice.  A guide will show us the way, but will not ultimately force us to proceed in that direction if we don’t want to.  When a word like “chaperone” is used, the meaning is generally similar – but, a significant amount of control is relinquished.  This would be less effective for individuals who want to hold on to control (individuals who would prefer a guide).)</a:t>
            </a:r>
          </a:p>
        </p:txBody>
      </p:sp>
      <p:sp>
        <p:nvSpPr>
          <p:cNvPr id="4" name="Slide Number Placeholder 3"/>
          <p:cNvSpPr>
            <a:spLocks noGrp="1"/>
          </p:cNvSpPr>
          <p:nvPr>
            <p:ph type="sldNum" sz="quarter" idx="5"/>
          </p:nvPr>
        </p:nvSpPr>
        <p:spPr/>
        <p:txBody>
          <a:bodyPr/>
          <a:lstStyle/>
          <a:p>
            <a:fld id="{B10D1F1C-2C63-824F-9FFA-935B56B25B3B}" type="slidenum">
              <a:rPr lang="en-US" smtClean="0"/>
              <a:t>3</a:t>
            </a:fld>
            <a:endParaRPr lang="en-US"/>
          </a:p>
        </p:txBody>
      </p:sp>
    </p:spTree>
    <p:extLst>
      <p:ext uri="{BB962C8B-B14F-4D97-AF65-F5344CB8AC3E}">
        <p14:creationId xmlns:p14="http://schemas.microsoft.com/office/powerpoint/2010/main" val="2484265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word “must” implies that it’s something Simba has to do … but, there is still some degree of choice involved.  Simba knows he “must” do it – but, must functions almost like a really stern version of the word “should.”  When your mom tells you that you “must clean your room,” there’s still some slight chance you don’t, even if it means you’ll have consequences.  But, the word “will” implies that it’s impending, and that there is NO choice in the matter.  “You must clean your room” and “You will clean your room” carry a different kind of power.)</a:t>
            </a:r>
          </a:p>
        </p:txBody>
      </p:sp>
      <p:sp>
        <p:nvSpPr>
          <p:cNvPr id="4" name="Slide Number Placeholder 3"/>
          <p:cNvSpPr>
            <a:spLocks noGrp="1"/>
          </p:cNvSpPr>
          <p:nvPr>
            <p:ph type="sldNum" sz="quarter" idx="5"/>
          </p:nvPr>
        </p:nvSpPr>
        <p:spPr/>
        <p:txBody>
          <a:bodyPr/>
          <a:lstStyle/>
          <a:p>
            <a:fld id="{B10D1F1C-2C63-824F-9FFA-935B56B25B3B}" type="slidenum">
              <a:rPr lang="en-US" smtClean="0"/>
              <a:t>4</a:t>
            </a:fld>
            <a:endParaRPr lang="en-US"/>
          </a:p>
        </p:txBody>
      </p:sp>
    </p:spTree>
    <p:extLst>
      <p:ext uri="{BB962C8B-B14F-4D97-AF65-F5344CB8AC3E}">
        <p14:creationId xmlns:p14="http://schemas.microsoft.com/office/powerpoint/2010/main" val="2719043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circle of death can refer to the same cycle Mufasa is discussing – but, obviously, this is a much darker, gloomier, depressing view of things… Which isn’t the point he’s trying to make.)</a:t>
            </a:r>
          </a:p>
        </p:txBody>
      </p:sp>
      <p:sp>
        <p:nvSpPr>
          <p:cNvPr id="4" name="Slide Number Placeholder 3"/>
          <p:cNvSpPr>
            <a:spLocks noGrp="1"/>
          </p:cNvSpPr>
          <p:nvPr>
            <p:ph type="sldNum" sz="quarter" idx="5"/>
          </p:nvPr>
        </p:nvSpPr>
        <p:spPr/>
        <p:txBody>
          <a:bodyPr/>
          <a:lstStyle/>
          <a:p>
            <a:fld id="{B10D1F1C-2C63-824F-9FFA-935B56B25B3B}" type="slidenum">
              <a:rPr lang="en-US" smtClean="0"/>
              <a:t>5</a:t>
            </a:fld>
            <a:endParaRPr lang="en-US"/>
          </a:p>
        </p:txBody>
      </p:sp>
    </p:spTree>
    <p:extLst>
      <p:ext uri="{BB962C8B-B14F-4D97-AF65-F5344CB8AC3E}">
        <p14:creationId xmlns:p14="http://schemas.microsoft.com/office/powerpoint/2010/main" val="188900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word “just” minimizes the effort associating with swimming.  It suggests that this is an easy undertaking, and that one should “just” continue to do it.  Removing the “just” opens the door for some of the implications of swimming – that is, getting so tired one can no longer swim.)</a:t>
            </a:r>
          </a:p>
        </p:txBody>
      </p:sp>
      <p:sp>
        <p:nvSpPr>
          <p:cNvPr id="4" name="Slide Number Placeholder 3"/>
          <p:cNvSpPr>
            <a:spLocks noGrp="1"/>
          </p:cNvSpPr>
          <p:nvPr>
            <p:ph type="sldNum" sz="quarter" idx="5"/>
          </p:nvPr>
        </p:nvSpPr>
        <p:spPr/>
        <p:txBody>
          <a:bodyPr/>
          <a:lstStyle/>
          <a:p>
            <a:fld id="{B10D1F1C-2C63-824F-9FFA-935B56B25B3B}" type="slidenum">
              <a:rPr lang="en-US" smtClean="0"/>
              <a:t>6</a:t>
            </a:fld>
            <a:endParaRPr lang="en-US"/>
          </a:p>
        </p:txBody>
      </p:sp>
    </p:spTree>
    <p:extLst>
      <p:ext uri="{BB962C8B-B14F-4D97-AF65-F5344CB8AC3E}">
        <p14:creationId xmlns:p14="http://schemas.microsoft.com/office/powerpoint/2010/main" val="2616160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a:t>
            </a:r>
          </a:p>
          <a:p>
            <a:endParaRPr lang="en-US" dirty="0"/>
          </a:p>
          <a:p>
            <a:r>
              <a:rPr lang="en-US" dirty="0"/>
              <a:t>(Notes: The addition of punctuation creates an effect that mimics someone who might be tired or out of breath.  The same words, with all of that added punctuation, can create an effect that reflects exhaustion in the speaker.  Much different effect!) </a:t>
            </a:r>
          </a:p>
        </p:txBody>
      </p:sp>
      <p:sp>
        <p:nvSpPr>
          <p:cNvPr id="4" name="Slide Number Placeholder 3"/>
          <p:cNvSpPr>
            <a:spLocks noGrp="1"/>
          </p:cNvSpPr>
          <p:nvPr>
            <p:ph type="sldNum" sz="quarter" idx="5"/>
          </p:nvPr>
        </p:nvSpPr>
        <p:spPr/>
        <p:txBody>
          <a:bodyPr/>
          <a:lstStyle/>
          <a:p>
            <a:fld id="{B10D1F1C-2C63-824F-9FFA-935B56B25B3B}" type="slidenum">
              <a:rPr lang="en-US" smtClean="0"/>
              <a:t>7</a:t>
            </a:fld>
            <a:endParaRPr lang="en-US"/>
          </a:p>
        </p:txBody>
      </p:sp>
    </p:spTree>
    <p:extLst>
      <p:ext uri="{BB962C8B-B14F-4D97-AF65-F5344CB8AC3E}">
        <p14:creationId xmlns:p14="http://schemas.microsoft.com/office/powerpoint/2010/main" val="527492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based – small groups, or Think-Pair-Share.  </a:t>
            </a:r>
          </a:p>
          <a:p>
            <a:endParaRPr lang="en-US" dirty="0"/>
          </a:p>
          <a:p>
            <a:r>
              <a:rPr lang="en-US" dirty="0"/>
              <a:t>First, ask students to consider the argument that’s being posed using their recently developed understanding of argument (speaker, audience, message, purpose, ethos, pathos, logos, rhetorical devices).</a:t>
            </a:r>
          </a:p>
          <a:p>
            <a:endParaRPr lang="en-US" dirty="0"/>
          </a:p>
          <a:p>
            <a:r>
              <a:rPr lang="en-US" dirty="0"/>
              <a:t>Then, prompt students to pose alternative versions of this quote to compare the difference – similar to the previous activity, but with students at the helm. </a:t>
            </a:r>
          </a:p>
          <a:p>
            <a:endParaRPr lang="en-US" dirty="0"/>
          </a:p>
          <a:p>
            <a:r>
              <a:rPr lang="en-US" dirty="0"/>
              <a:t>Finally, proceed to the next slide to prompt students to engage in an analysis of a specific word in this quote.  (Close reading discussion!)</a:t>
            </a:r>
          </a:p>
        </p:txBody>
      </p:sp>
      <p:sp>
        <p:nvSpPr>
          <p:cNvPr id="4" name="Slide Number Placeholder 3"/>
          <p:cNvSpPr>
            <a:spLocks noGrp="1"/>
          </p:cNvSpPr>
          <p:nvPr>
            <p:ph type="sldNum" sz="quarter" idx="5"/>
          </p:nvPr>
        </p:nvSpPr>
        <p:spPr/>
        <p:txBody>
          <a:bodyPr/>
          <a:lstStyle/>
          <a:p>
            <a:fld id="{B10D1F1C-2C63-824F-9FFA-935B56B25B3B}" type="slidenum">
              <a:rPr lang="en-US" smtClean="0"/>
              <a:t>8</a:t>
            </a:fld>
            <a:endParaRPr lang="en-US"/>
          </a:p>
        </p:txBody>
      </p:sp>
    </p:spTree>
    <p:extLst>
      <p:ext uri="{BB962C8B-B14F-4D97-AF65-F5344CB8AC3E}">
        <p14:creationId xmlns:p14="http://schemas.microsoft.com/office/powerpoint/2010/main" val="665186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based – small groups, or Think-Pair-Share.  </a:t>
            </a:r>
          </a:p>
          <a:p>
            <a:endParaRPr lang="en-US" dirty="0"/>
          </a:p>
        </p:txBody>
      </p:sp>
      <p:sp>
        <p:nvSpPr>
          <p:cNvPr id="4" name="Slide Number Placeholder 3"/>
          <p:cNvSpPr>
            <a:spLocks noGrp="1"/>
          </p:cNvSpPr>
          <p:nvPr>
            <p:ph type="sldNum" sz="quarter" idx="5"/>
          </p:nvPr>
        </p:nvSpPr>
        <p:spPr/>
        <p:txBody>
          <a:bodyPr/>
          <a:lstStyle/>
          <a:p>
            <a:fld id="{B10D1F1C-2C63-824F-9FFA-935B56B25B3B}" type="slidenum">
              <a:rPr lang="en-US" smtClean="0"/>
              <a:t>9</a:t>
            </a:fld>
            <a:endParaRPr lang="en-US"/>
          </a:p>
        </p:txBody>
      </p:sp>
    </p:spTree>
    <p:extLst>
      <p:ext uri="{BB962C8B-B14F-4D97-AF65-F5344CB8AC3E}">
        <p14:creationId xmlns:p14="http://schemas.microsoft.com/office/powerpoint/2010/main" val="2363763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D1F97-2ED1-3D40-862C-62837C01DA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27AB66-D447-784A-807B-96897E701D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A77F22-A1FB-3D41-8BA2-9FBEACC939A7}"/>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0F27F895-8E62-BB4F-9B9F-10A95D22CF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BD3579-6229-7349-9175-78D6BCE2AB10}"/>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3562840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EBA11-6866-5341-99E2-76F28B4B03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6442A9-4BE0-1E40-944C-D2CCCD56A74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3955D3-ACB8-E64A-BB76-22DCF06FDB83}"/>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FB7942D8-ED8F-054C-84A4-7748F27F6A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A708F1-A441-7648-8A3F-50CBF09F2129}"/>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8180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D52ADE-CDED-8C4B-8A07-F08AED14B2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B715A9-13AE-5C47-AAE9-091A2DAF685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EC5D1-CD60-664C-9413-31148E679EAB}"/>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861DE59E-FE37-0242-BD3A-469434DB2F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4035D0-D2AE-C34C-8AEE-E74841B3EE1F}"/>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3490470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4BB7D-23B0-7447-9C9D-84AF4ECD61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8B1ADE-F7C6-D840-BFCC-E330D7A216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34FB04-2328-2C44-B8A9-DAC9500EDD0C}"/>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2720434F-8B5F-9D44-85CC-639DDF9691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180FF-4E53-A04C-8C08-466EB2EF3685}"/>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3446241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7F85A-9BB8-B147-B493-46DB4AA330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E5DA3-9CE4-354F-9B28-5E08B4EF5E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0957CB7-BB89-504B-AFA7-C5EEFF902AAF}"/>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07B12B0B-2395-9E43-BA42-FD225606C1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9C3CD1-3ADA-FA46-8E9F-749A31BF1CA1}"/>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3820412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0AF1-97AB-2648-8AE2-BC60AE67F2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88FA89-9BDA-F04C-A35A-1DC47801D13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003DE4E-0E56-C54E-BA46-E64D4CA46FB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3A580E-A2E6-C14C-BA79-5C906F09226C}"/>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6" name="Footer Placeholder 5">
            <a:extLst>
              <a:ext uri="{FF2B5EF4-FFF2-40B4-BE49-F238E27FC236}">
                <a16:creationId xmlns:a16="http://schemas.microsoft.com/office/drawing/2014/main" id="{9B6D19C0-CBB9-824B-BCFB-C8038765AE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BE95EB-B3C3-584F-B370-CC884FD90A12}"/>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168767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274D1-BC18-044E-B769-EA72D38914A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F591F0-65D6-9543-91D5-AD5E82CBF7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536DEE4-9094-084F-B089-DEECE9995AD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ED0E48-6B16-C340-BD7A-6A09936FF2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EC3D310-38CC-1E45-BDED-76C8748ED02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A11FA2-693F-3040-B6EE-0C0951962C7A}"/>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8" name="Footer Placeholder 7">
            <a:extLst>
              <a:ext uri="{FF2B5EF4-FFF2-40B4-BE49-F238E27FC236}">
                <a16:creationId xmlns:a16="http://schemas.microsoft.com/office/drawing/2014/main" id="{0F9D85C1-FD1C-324A-A84D-A90B7DC571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30E514-1CB0-6D4C-98CD-BC1409E9FDCF}"/>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263190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27B3D-4EA8-A64F-A01E-82C682F138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C1E18C-74CE-2F4A-AA76-EB6B113D8781}"/>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4" name="Footer Placeholder 3">
            <a:extLst>
              <a:ext uri="{FF2B5EF4-FFF2-40B4-BE49-F238E27FC236}">
                <a16:creationId xmlns:a16="http://schemas.microsoft.com/office/drawing/2014/main" id="{5EF9DC01-268B-0946-867B-8CFC7A0A6A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EF93D52-65F1-964D-9E47-CA186A17451C}"/>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293533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B6FBF9-3605-9F44-99EA-59826B3D7DA8}"/>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3" name="Footer Placeholder 2">
            <a:extLst>
              <a:ext uri="{FF2B5EF4-FFF2-40B4-BE49-F238E27FC236}">
                <a16:creationId xmlns:a16="http://schemas.microsoft.com/office/drawing/2014/main" id="{7A656AD7-5844-8E46-87E8-AADA8021F04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5EEC55-7384-9E4A-BC84-605C088EA648}"/>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4260239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02480-9DBD-5147-97E9-274FED4A61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CF800C-A1F9-8844-A3D2-BE4E457BD3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B27AC26-7C07-E24F-B3FA-B6C52FAA51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2C287E4-69E4-854E-BC83-559A18564BEF}"/>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6" name="Footer Placeholder 5">
            <a:extLst>
              <a:ext uri="{FF2B5EF4-FFF2-40B4-BE49-F238E27FC236}">
                <a16:creationId xmlns:a16="http://schemas.microsoft.com/office/drawing/2014/main" id="{A8F8CAE4-3B8F-2841-A8D0-95E6513FB4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1E6D50-C5C6-A547-931D-D402CD86D4F6}"/>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1159584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40EE8-6E58-CD46-97AF-70C22B8EB6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322BE7-470B-574D-BC4E-DE4F4E4604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9188A1-415C-D64C-AC83-3E904A0B48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FE4113-6C83-BA4D-AA67-E0D34B08993E}"/>
              </a:ext>
            </a:extLst>
          </p:cNvPr>
          <p:cNvSpPr>
            <a:spLocks noGrp="1"/>
          </p:cNvSpPr>
          <p:nvPr>
            <p:ph type="dt" sz="half" idx="10"/>
          </p:nvPr>
        </p:nvSpPr>
        <p:spPr/>
        <p:txBody>
          <a:bodyPr/>
          <a:lstStyle/>
          <a:p>
            <a:fld id="{2983CF62-8DF8-3C4F-ADD6-C558F56E1C22}" type="datetimeFigureOut">
              <a:rPr lang="en-US" smtClean="0"/>
              <a:t>5/30/19</a:t>
            </a:fld>
            <a:endParaRPr lang="en-US"/>
          </a:p>
        </p:txBody>
      </p:sp>
      <p:sp>
        <p:nvSpPr>
          <p:cNvPr id="6" name="Footer Placeholder 5">
            <a:extLst>
              <a:ext uri="{FF2B5EF4-FFF2-40B4-BE49-F238E27FC236}">
                <a16:creationId xmlns:a16="http://schemas.microsoft.com/office/drawing/2014/main" id="{ED2803D7-8F49-BF4F-8C6A-7ADE14F9D5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349277-887F-7643-9194-D616789C949E}"/>
              </a:ext>
            </a:extLst>
          </p:cNvPr>
          <p:cNvSpPr>
            <a:spLocks noGrp="1"/>
          </p:cNvSpPr>
          <p:nvPr>
            <p:ph type="sldNum" sz="quarter" idx="12"/>
          </p:nvPr>
        </p:nvSpPr>
        <p:spPr/>
        <p:txBody>
          <a:bodyPr/>
          <a:lstStyle/>
          <a:p>
            <a:fld id="{FC30C526-0EEA-4444-A8C3-AB4D84E2115B}" type="slidenum">
              <a:rPr lang="en-US" smtClean="0"/>
              <a:t>‹#›</a:t>
            </a:fld>
            <a:endParaRPr lang="en-US"/>
          </a:p>
        </p:txBody>
      </p:sp>
    </p:spTree>
    <p:extLst>
      <p:ext uri="{BB962C8B-B14F-4D97-AF65-F5344CB8AC3E}">
        <p14:creationId xmlns:p14="http://schemas.microsoft.com/office/powerpoint/2010/main" val="3653148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411B7A-5764-384E-8962-3C898DB47E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2B0CE9-1F87-A549-86E6-6419C6AB88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045AEA-E0FF-E648-8473-8DD386B2DF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83CF62-8DF8-3C4F-ADD6-C558F56E1C22}" type="datetimeFigureOut">
              <a:rPr lang="en-US" smtClean="0"/>
              <a:t>5/30/19</a:t>
            </a:fld>
            <a:endParaRPr lang="en-US"/>
          </a:p>
        </p:txBody>
      </p:sp>
      <p:sp>
        <p:nvSpPr>
          <p:cNvPr id="5" name="Footer Placeholder 4">
            <a:extLst>
              <a:ext uri="{FF2B5EF4-FFF2-40B4-BE49-F238E27FC236}">
                <a16:creationId xmlns:a16="http://schemas.microsoft.com/office/drawing/2014/main" id="{86199946-F8A5-7747-AE99-F978C1ACB9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E37959B-E3B8-4E41-AC26-6B36C8E15B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0C526-0EEA-4444-A8C3-AB4D84E2115B}" type="slidenum">
              <a:rPr lang="en-US" smtClean="0"/>
              <a:t>‹#›</a:t>
            </a:fld>
            <a:endParaRPr lang="en-US"/>
          </a:p>
        </p:txBody>
      </p:sp>
    </p:spTree>
    <p:extLst>
      <p:ext uri="{BB962C8B-B14F-4D97-AF65-F5344CB8AC3E}">
        <p14:creationId xmlns:p14="http://schemas.microsoft.com/office/powerpoint/2010/main" val="4098638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2A3EB-41CB-E147-907B-9A4A0813E47C}"/>
              </a:ext>
            </a:extLst>
          </p:cNvPr>
          <p:cNvSpPr>
            <a:spLocks noGrp="1"/>
          </p:cNvSpPr>
          <p:nvPr>
            <p:ph type="ctrTitle"/>
          </p:nvPr>
        </p:nvSpPr>
        <p:spPr/>
        <p:txBody>
          <a:bodyPr/>
          <a:lstStyle/>
          <a:p>
            <a:r>
              <a:rPr lang="en-US" b="1" dirty="0"/>
              <a:t>Close Reading</a:t>
            </a:r>
            <a:endParaRPr lang="en-US" dirty="0"/>
          </a:p>
        </p:txBody>
      </p:sp>
      <p:sp>
        <p:nvSpPr>
          <p:cNvPr id="3" name="Subtitle 2">
            <a:extLst>
              <a:ext uri="{FF2B5EF4-FFF2-40B4-BE49-F238E27FC236}">
                <a16:creationId xmlns:a16="http://schemas.microsoft.com/office/drawing/2014/main" id="{C90EB45A-92ED-414A-9619-9CFC20430799}"/>
              </a:ext>
            </a:extLst>
          </p:cNvPr>
          <p:cNvSpPr>
            <a:spLocks noGrp="1"/>
          </p:cNvSpPr>
          <p:nvPr>
            <p:ph type="subTitle" idx="1"/>
          </p:nvPr>
        </p:nvSpPr>
        <p:spPr/>
        <p:txBody>
          <a:bodyPr/>
          <a:lstStyle/>
          <a:p>
            <a:r>
              <a:rPr lang="en-US" dirty="0"/>
              <a:t>[Part Three]</a:t>
            </a:r>
          </a:p>
        </p:txBody>
      </p:sp>
    </p:spTree>
    <p:extLst>
      <p:ext uri="{BB962C8B-B14F-4D97-AF65-F5344CB8AC3E}">
        <p14:creationId xmlns:p14="http://schemas.microsoft.com/office/powerpoint/2010/main" val="4220352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lstStyle/>
          <a:p>
            <a:r>
              <a:rPr lang="en-US" b="1" dirty="0"/>
              <a:t>Word-Level Analysis</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962785"/>
            <a:ext cx="4945380" cy="4351338"/>
          </a:xfrm>
        </p:spPr>
        <p:txBody>
          <a:bodyPr/>
          <a:lstStyle/>
          <a:p>
            <a:pPr marL="0" indent="0">
              <a:buNone/>
            </a:pPr>
            <a:r>
              <a:rPr lang="en-US" sz="3600" dirty="0"/>
              <a:t>“All our dreams can come true, if we have the courage to pursue them.” </a:t>
            </a:r>
          </a:p>
          <a:p>
            <a:pPr marL="0" indent="0">
              <a:buNone/>
            </a:pPr>
            <a:endParaRPr lang="en-US" i="1" dirty="0"/>
          </a:p>
          <a:p>
            <a:pPr marL="0" indent="0">
              <a:buNone/>
            </a:pPr>
            <a:r>
              <a:rPr lang="en-US" i="1" dirty="0"/>
              <a:t>- Walt Disney</a:t>
            </a:r>
          </a:p>
        </p:txBody>
      </p:sp>
      <p:pic>
        <p:nvPicPr>
          <p:cNvPr id="4" name="Picture 3">
            <a:extLst>
              <a:ext uri="{FF2B5EF4-FFF2-40B4-BE49-F238E27FC236}">
                <a16:creationId xmlns:a16="http://schemas.microsoft.com/office/drawing/2014/main" id="{77B49794-49AC-1140-8793-015A7864393B}"/>
              </a:ext>
            </a:extLst>
          </p:cNvPr>
          <p:cNvPicPr>
            <a:picLocks noChangeAspect="1"/>
          </p:cNvPicPr>
          <p:nvPr/>
        </p:nvPicPr>
        <p:blipFill>
          <a:blip r:embed="rId3"/>
          <a:stretch>
            <a:fillRect/>
          </a:stretch>
        </p:blipFill>
        <p:spPr>
          <a:xfrm>
            <a:off x="7345727" y="1690688"/>
            <a:ext cx="3347703" cy="2988675"/>
          </a:xfrm>
          <a:prstGeom prst="rect">
            <a:avLst/>
          </a:prstGeom>
        </p:spPr>
      </p:pic>
    </p:spTree>
    <p:extLst>
      <p:ext uri="{BB962C8B-B14F-4D97-AF65-F5344CB8AC3E}">
        <p14:creationId xmlns:p14="http://schemas.microsoft.com/office/powerpoint/2010/main" val="2637668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lstStyle/>
          <a:p>
            <a:r>
              <a:rPr lang="en-US" b="1" dirty="0"/>
              <a:t>Word-Level Analysis</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962785"/>
            <a:ext cx="4945380" cy="4351338"/>
          </a:xfrm>
        </p:spPr>
        <p:txBody>
          <a:bodyPr/>
          <a:lstStyle/>
          <a:p>
            <a:pPr marL="0" indent="0">
              <a:buNone/>
            </a:pPr>
            <a:r>
              <a:rPr lang="en-US" sz="3600" dirty="0"/>
              <a:t>“All our dreams </a:t>
            </a:r>
            <a:r>
              <a:rPr lang="en-US" sz="3600" b="1" dirty="0">
                <a:solidFill>
                  <a:srgbClr val="FF0000"/>
                </a:solidFill>
              </a:rPr>
              <a:t>can</a:t>
            </a:r>
            <a:r>
              <a:rPr lang="en-US" sz="3600" dirty="0"/>
              <a:t> come true, if we have the courage to pursue them.” </a:t>
            </a:r>
          </a:p>
          <a:p>
            <a:pPr marL="0" indent="0">
              <a:buNone/>
            </a:pPr>
            <a:endParaRPr lang="en-US" i="1" dirty="0"/>
          </a:p>
          <a:p>
            <a:pPr marL="0" indent="0">
              <a:buNone/>
            </a:pPr>
            <a:r>
              <a:rPr lang="en-US" i="1" dirty="0"/>
              <a:t>- Walt Disney</a:t>
            </a:r>
          </a:p>
        </p:txBody>
      </p:sp>
      <p:cxnSp>
        <p:nvCxnSpPr>
          <p:cNvPr id="4" name="Straight Connector 3">
            <a:extLst>
              <a:ext uri="{FF2B5EF4-FFF2-40B4-BE49-F238E27FC236}">
                <a16:creationId xmlns:a16="http://schemas.microsoft.com/office/drawing/2014/main" id="{80283E15-E4AD-BA4D-888E-B07CC147336C}"/>
              </a:ext>
            </a:extLst>
          </p:cNvPr>
          <p:cNvCxnSpPr/>
          <p:nvPr/>
        </p:nvCxnSpPr>
        <p:spPr>
          <a:xfrm flipV="1">
            <a:off x="5932170" y="461328"/>
            <a:ext cx="0" cy="58527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19AC808-E8D4-1746-A576-56955080B05B}"/>
              </a:ext>
            </a:extLst>
          </p:cNvPr>
          <p:cNvSpPr/>
          <p:nvPr/>
        </p:nvSpPr>
        <p:spPr>
          <a:xfrm>
            <a:off x="8232271" y="566241"/>
            <a:ext cx="1184107" cy="923330"/>
          </a:xfrm>
          <a:prstGeom prst="rect">
            <a:avLst/>
          </a:prstGeom>
        </p:spPr>
        <p:txBody>
          <a:bodyPr wrap="none">
            <a:spAutoFit/>
          </a:bodyPr>
          <a:lstStyle/>
          <a:p>
            <a:r>
              <a:rPr lang="en-US" sz="5400" b="1" dirty="0">
                <a:solidFill>
                  <a:srgbClr val="FF0000"/>
                </a:solidFill>
              </a:rPr>
              <a:t>can</a:t>
            </a:r>
            <a:endParaRPr lang="en-US" sz="5400" dirty="0"/>
          </a:p>
        </p:txBody>
      </p:sp>
      <p:sp>
        <p:nvSpPr>
          <p:cNvPr id="6" name="Rectangle 5">
            <a:extLst>
              <a:ext uri="{FF2B5EF4-FFF2-40B4-BE49-F238E27FC236}">
                <a16:creationId xmlns:a16="http://schemas.microsoft.com/office/drawing/2014/main" id="{4071A4C3-9DB7-A042-8DD3-1520A1DB7798}"/>
              </a:ext>
            </a:extLst>
          </p:cNvPr>
          <p:cNvSpPr/>
          <p:nvPr/>
        </p:nvSpPr>
        <p:spPr>
          <a:xfrm>
            <a:off x="6080761" y="1962785"/>
            <a:ext cx="5966459" cy="3877985"/>
          </a:xfrm>
          <a:prstGeom prst="rect">
            <a:avLst/>
          </a:prstGeom>
        </p:spPr>
        <p:txBody>
          <a:bodyPr wrap="square">
            <a:spAutoFit/>
          </a:bodyPr>
          <a:lstStyle/>
          <a:p>
            <a:pPr marL="571500" indent="-571500">
              <a:spcAft>
                <a:spcPts val="1800"/>
              </a:spcAft>
              <a:buFont typeface="Arial" panose="020B0604020202020204" pitchFamily="34" charset="0"/>
              <a:buChar char="•"/>
            </a:pPr>
            <a:r>
              <a:rPr lang="en-US" sz="3600" dirty="0">
                <a:solidFill>
                  <a:srgbClr val="FF0000"/>
                </a:solidFill>
              </a:rPr>
              <a:t>What does this word imply?</a:t>
            </a:r>
          </a:p>
          <a:p>
            <a:pPr marL="571500" indent="-571500">
              <a:spcAft>
                <a:spcPts val="1800"/>
              </a:spcAft>
              <a:buFont typeface="Arial" panose="020B0604020202020204" pitchFamily="34" charset="0"/>
              <a:buChar char="•"/>
            </a:pPr>
            <a:r>
              <a:rPr lang="en-US" sz="3600" dirty="0">
                <a:solidFill>
                  <a:srgbClr val="FF0000"/>
                </a:solidFill>
              </a:rPr>
              <a:t>Connotation? Denotation?</a:t>
            </a:r>
          </a:p>
          <a:p>
            <a:pPr marL="571500" indent="-571500">
              <a:spcAft>
                <a:spcPts val="1800"/>
              </a:spcAft>
              <a:buFont typeface="Arial" panose="020B0604020202020204" pitchFamily="34" charset="0"/>
              <a:buChar char="•"/>
            </a:pPr>
            <a:r>
              <a:rPr lang="en-US" sz="3600" dirty="0">
                <a:solidFill>
                  <a:srgbClr val="FF0000"/>
                </a:solidFill>
              </a:rPr>
              <a:t>What alternative words might have been used?  How would the meaning have changed?</a:t>
            </a:r>
            <a:endParaRPr lang="en-US" sz="3600" dirty="0"/>
          </a:p>
        </p:txBody>
      </p:sp>
    </p:spTree>
    <p:extLst>
      <p:ext uri="{BB962C8B-B14F-4D97-AF65-F5344CB8AC3E}">
        <p14:creationId xmlns:p14="http://schemas.microsoft.com/office/powerpoint/2010/main" val="332082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C3DCED-28C2-734B-A4C7-223A15F68A1C}"/>
              </a:ext>
            </a:extLst>
          </p:cNvPr>
          <p:cNvSpPr/>
          <p:nvPr/>
        </p:nvSpPr>
        <p:spPr>
          <a:xfrm>
            <a:off x="3636683" y="352544"/>
            <a:ext cx="4977901" cy="707886"/>
          </a:xfrm>
          <a:prstGeom prst="rect">
            <a:avLst/>
          </a:prstGeom>
        </p:spPr>
        <p:txBody>
          <a:bodyPr wrap="none">
            <a:spAutoFit/>
          </a:bodyPr>
          <a:lstStyle/>
          <a:p>
            <a:r>
              <a:rPr lang="en-US" sz="4000" b="1" dirty="0">
                <a:solidFill>
                  <a:schemeClr val="bg1"/>
                </a:solidFill>
              </a:rPr>
              <a:t>Close Reading Exercise</a:t>
            </a:r>
            <a:endParaRPr lang="en-US" sz="4000" dirty="0">
              <a:solidFill>
                <a:schemeClr val="bg1"/>
              </a:solidFill>
            </a:endParaRPr>
          </a:p>
        </p:txBody>
      </p:sp>
      <p:sp>
        <p:nvSpPr>
          <p:cNvPr id="3" name="Rectangle 2">
            <a:extLst>
              <a:ext uri="{FF2B5EF4-FFF2-40B4-BE49-F238E27FC236}">
                <a16:creationId xmlns:a16="http://schemas.microsoft.com/office/drawing/2014/main" id="{2B015DA4-F9F7-F345-B3ED-9050846790F4}"/>
              </a:ext>
            </a:extLst>
          </p:cNvPr>
          <p:cNvSpPr/>
          <p:nvPr/>
        </p:nvSpPr>
        <p:spPr>
          <a:xfrm>
            <a:off x="777539" y="1254680"/>
            <a:ext cx="10561019" cy="2062103"/>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one: 	</a:t>
            </a:r>
            <a:r>
              <a:rPr lang="en-US" sz="3200" dirty="0">
                <a:solidFill>
                  <a:schemeClr val="bg1"/>
                </a:solidFill>
              </a:rPr>
              <a:t>Choose the Disney film that you’d like to 				analyze for this activity.  Find </a:t>
            </a:r>
            <a:r>
              <a:rPr lang="en-US" sz="3200" u="sng" dirty="0">
                <a:solidFill>
                  <a:schemeClr val="bg1"/>
                </a:solidFill>
              </a:rPr>
              <a:t>three</a:t>
            </a:r>
            <a:r>
              <a:rPr lang="en-US" sz="3200" dirty="0">
                <a:solidFill>
                  <a:schemeClr val="bg1"/>
                </a:solidFill>
              </a:rPr>
              <a:t> important, 			impactful, and/or interesting quotes from the 			film.</a:t>
            </a:r>
            <a:r>
              <a:rPr lang="en-US" sz="3200" b="1" dirty="0">
                <a:solidFill>
                  <a:schemeClr val="bg1"/>
                </a:solidFill>
              </a:rPr>
              <a:t> </a:t>
            </a:r>
            <a:endParaRPr lang="en-US" sz="3200" b="1" dirty="0"/>
          </a:p>
        </p:txBody>
      </p:sp>
    </p:spTree>
    <p:extLst>
      <p:ext uri="{BB962C8B-B14F-4D97-AF65-F5344CB8AC3E}">
        <p14:creationId xmlns:p14="http://schemas.microsoft.com/office/powerpoint/2010/main" val="2949898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C3DCED-28C2-734B-A4C7-223A15F68A1C}"/>
              </a:ext>
            </a:extLst>
          </p:cNvPr>
          <p:cNvSpPr/>
          <p:nvPr/>
        </p:nvSpPr>
        <p:spPr>
          <a:xfrm>
            <a:off x="3636683" y="352544"/>
            <a:ext cx="4977901" cy="707886"/>
          </a:xfrm>
          <a:prstGeom prst="rect">
            <a:avLst/>
          </a:prstGeom>
        </p:spPr>
        <p:txBody>
          <a:bodyPr wrap="none">
            <a:spAutoFit/>
          </a:bodyPr>
          <a:lstStyle/>
          <a:p>
            <a:r>
              <a:rPr lang="en-US" sz="4000" b="1" dirty="0">
                <a:solidFill>
                  <a:schemeClr val="bg1"/>
                </a:solidFill>
              </a:rPr>
              <a:t>Close Reading Exercise</a:t>
            </a:r>
            <a:endParaRPr lang="en-US" sz="4000" dirty="0">
              <a:solidFill>
                <a:schemeClr val="bg1"/>
              </a:solidFill>
            </a:endParaRPr>
          </a:p>
        </p:txBody>
      </p:sp>
      <p:sp>
        <p:nvSpPr>
          <p:cNvPr id="3" name="Rectangle 2">
            <a:extLst>
              <a:ext uri="{FF2B5EF4-FFF2-40B4-BE49-F238E27FC236}">
                <a16:creationId xmlns:a16="http://schemas.microsoft.com/office/drawing/2014/main" id="{2B015DA4-F9F7-F345-B3ED-9050846790F4}"/>
              </a:ext>
            </a:extLst>
          </p:cNvPr>
          <p:cNvSpPr/>
          <p:nvPr/>
        </p:nvSpPr>
        <p:spPr>
          <a:xfrm>
            <a:off x="777539" y="1254680"/>
            <a:ext cx="10561019" cy="2062103"/>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one: 	</a:t>
            </a:r>
            <a:r>
              <a:rPr lang="en-US" sz="3200" dirty="0">
                <a:solidFill>
                  <a:schemeClr val="bg1"/>
                </a:solidFill>
              </a:rPr>
              <a:t>Choose the Disney film that you’d like to 				analyze for this activity.  Find </a:t>
            </a:r>
            <a:r>
              <a:rPr lang="en-US" sz="3200" u="sng" dirty="0">
                <a:solidFill>
                  <a:schemeClr val="bg1"/>
                </a:solidFill>
              </a:rPr>
              <a:t>three</a:t>
            </a:r>
            <a:r>
              <a:rPr lang="en-US" sz="3200" dirty="0">
                <a:solidFill>
                  <a:schemeClr val="bg1"/>
                </a:solidFill>
              </a:rPr>
              <a:t> important, 			impactful, and/or interesting quotes from the 			film.</a:t>
            </a:r>
            <a:r>
              <a:rPr lang="en-US" sz="3200" b="1" dirty="0">
                <a:solidFill>
                  <a:schemeClr val="bg1"/>
                </a:solidFill>
              </a:rPr>
              <a:t> </a:t>
            </a:r>
            <a:endParaRPr lang="en-US" sz="3200" b="1" dirty="0"/>
          </a:p>
        </p:txBody>
      </p:sp>
      <p:sp>
        <p:nvSpPr>
          <p:cNvPr id="4" name="Rectangle 3">
            <a:extLst>
              <a:ext uri="{FF2B5EF4-FFF2-40B4-BE49-F238E27FC236}">
                <a16:creationId xmlns:a16="http://schemas.microsoft.com/office/drawing/2014/main" id="{D0ED76FE-3085-004F-9C7E-D09906D11634}"/>
              </a:ext>
            </a:extLst>
          </p:cNvPr>
          <p:cNvSpPr/>
          <p:nvPr/>
        </p:nvSpPr>
        <p:spPr>
          <a:xfrm>
            <a:off x="777539" y="3341666"/>
            <a:ext cx="10561019" cy="2554545"/>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two: 	</a:t>
            </a:r>
            <a:r>
              <a:rPr lang="en-US" sz="3200" dirty="0">
                <a:solidFill>
                  <a:schemeClr val="bg1"/>
                </a:solidFill>
              </a:rPr>
              <a:t>In the same way we have been analyzing 				quotes, </a:t>
            </a:r>
            <a:r>
              <a:rPr lang="en-US" sz="3200" u="sng" dirty="0">
                <a:solidFill>
                  <a:schemeClr val="bg1"/>
                </a:solidFill>
              </a:rPr>
              <a:t>analyze your selected excerpts at the </a:t>
            </a:r>
            <a:r>
              <a:rPr lang="en-US" sz="3200" dirty="0">
                <a:solidFill>
                  <a:schemeClr val="bg1"/>
                </a:solidFill>
              </a:rPr>
              <a:t>			</a:t>
            </a:r>
            <a:r>
              <a:rPr lang="en-US" sz="3200" u="sng" dirty="0">
                <a:solidFill>
                  <a:schemeClr val="bg1"/>
                </a:solidFill>
              </a:rPr>
              <a:t>word level.</a:t>
            </a:r>
            <a:r>
              <a:rPr lang="en-US" sz="3200" dirty="0">
                <a:solidFill>
                  <a:schemeClr val="bg1"/>
                </a:solidFill>
              </a:rPr>
              <a:t>  Consider how every word, every 			punctuation mark, and every space somehow 			contributes to the meaning.</a:t>
            </a:r>
            <a:endParaRPr lang="en-US" sz="3200" b="1" dirty="0"/>
          </a:p>
        </p:txBody>
      </p:sp>
    </p:spTree>
    <p:extLst>
      <p:ext uri="{BB962C8B-B14F-4D97-AF65-F5344CB8AC3E}">
        <p14:creationId xmlns:p14="http://schemas.microsoft.com/office/powerpoint/2010/main" val="4057070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C3DCED-28C2-734B-A4C7-223A15F68A1C}"/>
              </a:ext>
            </a:extLst>
          </p:cNvPr>
          <p:cNvSpPr/>
          <p:nvPr/>
        </p:nvSpPr>
        <p:spPr>
          <a:xfrm>
            <a:off x="3636683" y="352544"/>
            <a:ext cx="4977901" cy="707886"/>
          </a:xfrm>
          <a:prstGeom prst="rect">
            <a:avLst/>
          </a:prstGeom>
        </p:spPr>
        <p:txBody>
          <a:bodyPr wrap="none">
            <a:spAutoFit/>
          </a:bodyPr>
          <a:lstStyle/>
          <a:p>
            <a:r>
              <a:rPr lang="en-US" sz="4000" b="1" dirty="0">
                <a:solidFill>
                  <a:schemeClr val="bg1"/>
                </a:solidFill>
              </a:rPr>
              <a:t>Close Reading Exercise</a:t>
            </a:r>
            <a:endParaRPr lang="en-US" sz="4000" dirty="0">
              <a:solidFill>
                <a:schemeClr val="bg1"/>
              </a:solidFill>
            </a:endParaRPr>
          </a:p>
        </p:txBody>
      </p:sp>
      <p:sp>
        <p:nvSpPr>
          <p:cNvPr id="3" name="Rectangle 2">
            <a:extLst>
              <a:ext uri="{FF2B5EF4-FFF2-40B4-BE49-F238E27FC236}">
                <a16:creationId xmlns:a16="http://schemas.microsoft.com/office/drawing/2014/main" id="{2B015DA4-F9F7-F345-B3ED-9050846790F4}"/>
              </a:ext>
            </a:extLst>
          </p:cNvPr>
          <p:cNvSpPr/>
          <p:nvPr/>
        </p:nvSpPr>
        <p:spPr>
          <a:xfrm>
            <a:off x="777539" y="1254680"/>
            <a:ext cx="10561019" cy="2062103"/>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one: 	</a:t>
            </a:r>
            <a:r>
              <a:rPr lang="en-US" sz="3200" dirty="0">
                <a:solidFill>
                  <a:schemeClr val="bg1"/>
                </a:solidFill>
              </a:rPr>
              <a:t>Choose the Disney film that you’d like to 				analyze for this activity.  Find </a:t>
            </a:r>
            <a:r>
              <a:rPr lang="en-US" sz="3200" u="sng" dirty="0">
                <a:solidFill>
                  <a:schemeClr val="bg1"/>
                </a:solidFill>
              </a:rPr>
              <a:t>three</a:t>
            </a:r>
            <a:r>
              <a:rPr lang="en-US" sz="3200" dirty="0">
                <a:solidFill>
                  <a:schemeClr val="bg1"/>
                </a:solidFill>
              </a:rPr>
              <a:t> important, 			impactful, and/or interesting quotes from the 			film.</a:t>
            </a:r>
            <a:r>
              <a:rPr lang="en-US" sz="3200" b="1" dirty="0">
                <a:solidFill>
                  <a:schemeClr val="bg1"/>
                </a:solidFill>
              </a:rPr>
              <a:t> </a:t>
            </a:r>
            <a:endParaRPr lang="en-US" sz="3200" b="1" dirty="0"/>
          </a:p>
        </p:txBody>
      </p:sp>
      <p:sp>
        <p:nvSpPr>
          <p:cNvPr id="4" name="Rectangle 3">
            <a:extLst>
              <a:ext uri="{FF2B5EF4-FFF2-40B4-BE49-F238E27FC236}">
                <a16:creationId xmlns:a16="http://schemas.microsoft.com/office/drawing/2014/main" id="{D0ED76FE-3085-004F-9C7E-D09906D11634}"/>
              </a:ext>
            </a:extLst>
          </p:cNvPr>
          <p:cNvSpPr/>
          <p:nvPr/>
        </p:nvSpPr>
        <p:spPr>
          <a:xfrm>
            <a:off x="777539" y="3341666"/>
            <a:ext cx="10561019" cy="2554545"/>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two: 	</a:t>
            </a:r>
            <a:r>
              <a:rPr lang="en-US" sz="3200" dirty="0">
                <a:solidFill>
                  <a:schemeClr val="bg1"/>
                </a:solidFill>
              </a:rPr>
              <a:t>In the same way we have been analyzing 				quotes, </a:t>
            </a:r>
            <a:r>
              <a:rPr lang="en-US" sz="3200" u="sng" dirty="0">
                <a:solidFill>
                  <a:schemeClr val="bg1"/>
                </a:solidFill>
              </a:rPr>
              <a:t>analyze your selected excerpts at the </a:t>
            </a:r>
            <a:r>
              <a:rPr lang="en-US" sz="3200" dirty="0">
                <a:solidFill>
                  <a:schemeClr val="bg1"/>
                </a:solidFill>
              </a:rPr>
              <a:t>			</a:t>
            </a:r>
            <a:r>
              <a:rPr lang="en-US" sz="3200" u="sng" dirty="0">
                <a:solidFill>
                  <a:schemeClr val="bg1"/>
                </a:solidFill>
              </a:rPr>
              <a:t>word level.</a:t>
            </a:r>
            <a:r>
              <a:rPr lang="en-US" sz="3200" dirty="0">
                <a:solidFill>
                  <a:schemeClr val="bg1"/>
                </a:solidFill>
              </a:rPr>
              <a:t>  Consider how every word, every 			punctuation mark, and every space somehow 			contributes to the meaning.</a:t>
            </a:r>
            <a:endParaRPr lang="en-US" sz="3200" b="1" dirty="0"/>
          </a:p>
        </p:txBody>
      </p:sp>
      <p:sp>
        <p:nvSpPr>
          <p:cNvPr id="6" name="Rectangle 5">
            <a:extLst>
              <a:ext uri="{FF2B5EF4-FFF2-40B4-BE49-F238E27FC236}">
                <a16:creationId xmlns:a16="http://schemas.microsoft.com/office/drawing/2014/main" id="{708EDC60-46D4-134D-9C20-AC672633195E}"/>
              </a:ext>
            </a:extLst>
          </p:cNvPr>
          <p:cNvSpPr/>
          <p:nvPr/>
        </p:nvSpPr>
        <p:spPr>
          <a:xfrm>
            <a:off x="777538" y="5921094"/>
            <a:ext cx="10561019" cy="584775"/>
          </a:xfrm>
          <a:prstGeom prst="rect">
            <a:avLst/>
          </a:prstGeom>
        </p:spPr>
        <p:txBody>
          <a:bodyPr wrap="square">
            <a:spAutoFit/>
          </a:bodyPr>
          <a:lstStyle/>
          <a:p>
            <a:pPr marL="285750" indent="-285750">
              <a:buFont typeface="Arial" panose="020B0604020202020204" pitchFamily="34" charset="0"/>
              <a:buChar char="•"/>
            </a:pPr>
            <a:r>
              <a:rPr lang="en-US" sz="3200" b="1" dirty="0">
                <a:solidFill>
                  <a:schemeClr val="bg1"/>
                </a:solidFill>
              </a:rPr>
              <a:t>Step three: 	Present your findings to the class!</a:t>
            </a:r>
            <a:endParaRPr lang="en-US" sz="3200" b="1" dirty="0"/>
          </a:p>
        </p:txBody>
      </p:sp>
    </p:spTree>
    <p:extLst>
      <p:ext uri="{BB962C8B-B14F-4D97-AF65-F5344CB8AC3E}">
        <p14:creationId xmlns:p14="http://schemas.microsoft.com/office/powerpoint/2010/main" val="2157814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2351405"/>
            <a:ext cx="4602480" cy="1477645"/>
          </a:xfrm>
        </p:spPr>
        <p:txBody>
          <a:bodyPr/>
          <a:lstStyle/>
          <a:p>
            <a:r>
              <a:rPr lang="en-US" i="1" dirty="0"/>
              <a:t>“Always let your conscience be your guide.”</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2351405"/>
            <a:ext cx="4602480" cy="11690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t>“Let your conscience be your guide.”</a:t>
            </a:r>
            <a:endParaRPr lang="en-US" dirty="0"/>
          </a:p>
        </p:txBody>
      </p:sp>
      <p:pic>
        <p:nvPicPr>
          <p:cNvPr id="5" name="Picture 4">
            <a:extLst>
              <a:ext uri="{FF2B5EF4-FFF2-40B4-BE49-F238E27FC236}">
                <a16:creationId xmlns:a16="http://schemas.microsoft.com/office/drawing/2014/main" id="{65520668-C44A-134B-A25A-447AB5A7C820}"/>
              </a:ext>
            </a:extLst>
          </p:cNvPr>
          <p:cNvPicPr>
            <a:picLocks noChangeAspect="1"/>
          </p:cNvPicPr>
          <p:nvPr/>
        </p:nvPicPr>
        <p:blipFill>
          <a:blip r:embed="rId3"/>
          <a:stretch>
            <a:fillRect/>
          </a:stretch>
        </p:blipFill>
        <p:spPr>
          <a:xfrm>
            <a:off x="8411577" y="3829050"/>
            <a:ext cx="1563905" cy="1828974"/>
          </a:xfrm>
          <a:prstGeom prst="rect">
            <a:avLst/>
          </a:prstGeom>
        </p:spPr>
      </p:pic>
    </p:spTree>
    <p:extLst>
      <p:ext uri="{BB962C8B-B14F-4D97-AF65-F5344CB8AC3E}">
        <p14:creationId xmlns:p14="http://schemas.microsoft.com/office/powerpoint/2010/main" val="92009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2351405"/>
            <a:ext cx="4602480" cy="1477645"/>
          </a:xfrm>
        </p:spPr>
        <p:txBody>
          <a:bodyPr/>
          <a:lstStyle/>
          <a:p>
            <a:r>
              <a:rPr lang="en-US" i="1" dirty="0"/>
              <a:t>“Always let your conscience be your guide.”</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2351405"/>
            <a:ext cx="4602480" cy="11690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t>“Let your conscience be your guide.”</a:t>
            </a:r>
            <a:endParaRPr lang="en-US" dirty="0"/>
          </a:p>
        </p:txBody>
      </p:sp>
      <p:sp>
        <p:nvSpPr>
          <p:cNvPr id="6" name="Content Placeholder 2">
            <a:extLst>
              <a:ext uri="{FF2B5EF4-FFF2-40B4-BE49-F238E27FC236}">
                <a16:creationId xmlns:a16="http://schemas.microsoft.com/office/drawing/2014/main" id="{28B0E9E3-A4C5-014F-ABC2-1D65CF09E9A7}"/>
              </a:ext>
            </a:extLst>
          </p:cNvPr>
          <p:cNvSpPr txBox="1">
            <a:spLocks/>
          </p:cNvSpPr>
          <p:nvPr/>
        </p:nvSpPr>
        <p:spPr>
          <a:xfrm>
            <a:off x="838200" y="4252595"/>
            <a:ext cx="4602480" cy="1477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dirty="0"/>
              <a:t>“Always let your conscience be your </a:t>
            </a:r>
            <a:r>
              <a:rPr lang="en-US" i="1" dirty="0">
                <a:solidFill>
                  <a:schemeClr val="accent1"/>
                </a:solidFill>
              </a:rPr>
              <a:t>chaperone</a:t>
            </a:r>
            <a:r>
              <a:rPr lang="en-US" i="1" dirty="0"/>
              <a:t>.”</a:t>
            </a:r>
            <a:endParaRPr lang="en-US" dirty="0"/>
          </a:p>
        </p:txBody>
      </p:sp>
      <p:pic>
        <p:nvPicPr>
          <p:cNvPr id="7" name="Picture 6">
            <a:extLst>
              <a:ext uri="{FF2B5EF4-FFF2-40B4-BE49-F238E27FC236}">
                <a16:creationId xmlns:a16="http://schemas.microsoft.com/office/drawing/2014/main" id="{5A93F379-2C02-0E43-9C2A-681A787110A3}"/>
              </a:ext>
            </a:extLst>
          </p:cNvPr>
          <p:cNvPicPr>
            <a:picLocks noChangeAspect="1"/>
          </p:cNvPicPr>
          <p:nvPr/>
        </p:nvPicPr>
        <p:blipFill>
          <a:blip r:embed="rId3"/>
          <a:stretch>
            <a:fillRect/>
          </a:stretch>
        </p:blipFill>
        <p:spPr>
          <a:xfrm>
            <a:off x="8411577" y="3829050"/>
            <a:ext cx="1563905" cy="1828974"/>
          </a:xfrm>
          <a:prstGeom prst="rect">
            <a:avLst/>
          </a:prstGeom>
        </p:spPr>
      </p:pic>
    </p:spTree>
    <p:extLst>
      <p:ext uri="{BB962C8B-B14F-4D97-AF65-F5344CB8AC3E}">
        <p14:creationId xmlns:p14="http://schemas.microsoft.com/office/powerpoint/2010/main" val="2739253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2031365"/>
            <a:ext cx="4602480" cy="1191895"/>
          </a:xfrm>
        </p:spPr>
        <p:txBody>
          <a:bodyPr/>
          <a:lstStyle/>
          <a:p>
            <a:pPr marL="0" indent="0">
              <a:buNone/>
            </a:pPr>
            <a:r>
              <a:rPr lang="en-US" i="1" dirty="0"/>
              <a:t>“You must take your place in the circle of life.”</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2031365"/>
            <a:ext cx="4602480" cy="13862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t>“You </a:t>
            </a:r>
            <a:r>
              <a:rPr lang="en-US" i="1" dirty="0">
                <a:solidFill>
                  <a:schemeClr val="accent1"/>
                </a:solidFill>
              </a:rPr>
              <a:t>will</a:t>
            </a:r>
            <a:r>
              <a:rPr lang="en-US" i="1" dirty="0"/>
              <a:t> take your place in the circle of life.”</a:t>
            </a:r>
            <a:endParaRPr lang="en-US" dirty="0"/>
          </a:p>
        </p:txBody>
      </p:sp>
      <p:pic>
        <p:nvPicPr>
          <p:cNvPr id="5" name="Picture 4">
            <a:extLst>
              <a:ext uri="{FF2B5EF4-FFF2-40B4-BE49-F238E27FC236}">
                <a16:creationId xmlns:a16="http://schemas.microsoft.com/office/drawing/2014/main" id="{8963E952-D48D-E04B-BA63-4024D97E81B3}"/>
              </a:ext>
            </a:extLst>
          </p:cNvPr>
          <p:cNvPicPr>
            <a:picLocks noChangeAspect="1"/>
          </p:cNvPicPr>
          <p:nvPr/>
        </p:nvPicPr>
        <p:blipFill>
          <a:blip r:embed="rId3"/>
          <a:stretch>
            <a:fillRect/>
          </a:stretch>
        </p:blipFill>
        <p:spPr>
          <a:xfrm>
            <a:off x="8028391" y="3417570"/>
            <a:ext cx="2487007" cy="2626628"/>
          </a:xfrm>
          <a:prstGeom prst="rect">
            <a:avLst/>
          </a:prstGeom>
        </p:spPr>
      </p:pic>
    </p:spTree>
    <p:extLst>
      <p:ext uri="{BB962C8B-B14F-4D97-AF65-F5344CB8AC3E}">
        <p14:creationId xmlns:p14="http://schemas.microsoft.com/office/powerpoint/2010/main" val="1409908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2031365"/>
            <a:ext cx="4602480" cy="1191895"/>
          </a:xfrm>
        </p:spPr>
        <p:txBody>
          <a:bodyPr/>
          <a:lstStyle/>
          <a:p>
            <a:pPr marL="0" indent="0">
              <a:buNone/>
            </a:pPr>
            <a:r>
              <a:rPr lang="en-US" i="1" dirty="0"/>
              <a:t>“You must take your place in the circle of life.”</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2031365"/>
            <a:ext cx="4602480" cy="13862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t>“You </a:t>
            </a:r>
            <a:r>
              <a:rPr lang="en-US" i="1" dirty="0">
                <a:solidFill>
                  <a:schemeClr val="accent1"/>
                </a:solidFill>
              </a:rPr>
              <a:t>will</a:t>
            </a:r>
            <a:r>
              <a:rPr lang="en-US" i="1" dirty="0"/>
              <a:t> take your place in the circle of life.”</a:t>
            </a:r>
            <a:endParaRPr lang="en-US" dirty="0"/>
          </a:p>
        </p:txBody>
      </p:sp>
      <p:pic>
        <p:nvPicPr>
          <p:cNvPr id="5" name="Picture 4">
            <a:extLst>
              <a:ext uri="{FF2B5EF4-FFF2-40B4-BE49-F238E27FC236}">
                <a16:creationId xmlns:a16="http://schemas.microsoft.com/office/drawing/2014/main" id="{8963E952-D48D-E04B-BA63-4024D97E81B3}"/>
              </a:ext>
            </a:extLst>
          </p:cNvPr>
          <p:cNvPicPr>
            <a:picLocks noChangeAspect="1"/>
          </p:cNvPicPr>
          <p:nvPr/>
        </p:nvPicPr>
        <p:blipFill>
          <a:blip r:embed="rId3"/>
          <a:stretch>
            <a:fillRect/>
          </a:stretch>
        </p:blipFill>
        <p:spPr>
          <a:xfrm>
            <a:off x="8028391" y="3417570"/>
            <a:ext cx="2487007" cy="2626628"/>
          </a:xfrm>
          <a:prstGeom prst="rect">
            <a:avLst/>
          </a:prstGeom>
        </p:spPr>
      </p:pic>
      <p:sp>
        <p:nvSpPr>
          <p:cNvPr id="6" name="Content Placeholder 2">
            <a:extLst>
              <a:ext uri="{FF2B5EF4-FFF2-40B4-BE49-F238E27FC236}">
                <a16:creationId xmlns:a16="http://schemas.microsoft.com/office/drawing/2014/main" id="{74B38F2A-F2E2-6F40-B4DA-008D1BED2A2B}"/>
              </a:ext>
            </a:extLst>
          </p:cNvPr>
          <p:cNvSpPr txBox="1">
            <a:spLocks/>
          </p:cNvSpPr>
          <p:nvPr/>
        </p:nvSpPr>
        <p:spPr>
          <a:xfrm>
            <a:off x="838200" y="4252595"/>
            <a:ext cx="4602480" cy="11918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i="1" dirty="0"/>
              <a:t>“You must take your place in the circle of </a:t>
            </a:r>
            <a:r>
              <a:rPr lang="en-US" i="1" dirty="0">
                <a:solidFill>
                  <a:schemeClr val="accent1"/>
                </a:solidFill>
              </a:rPr>
              <a:t>death</a:t>
            </a:r>
            <a:r>
              <a:rPr lang="en-US" i="1" dirty="0"/>
              <a:t>.”</a:t>
            </a:r>
            <a:endParaRPr lang="en-US" dirty="0"/>
          </a:p>
        </p:txBody>
      </p:sp>
    </p:spTree>
    <p:extLst>
      <p:ext uri="{BB962C8B-B14F-4D97-AF65-F5344CB8AC3E}">
        <p14:creationId xmlns:p14="http://schemas.microsoft.com/office/powerpoint/2010/main" val="2903933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825625"/>
            <a:ext cx="4602480" cy="1489075"/>
          </a:xfrm>
        </p:spPr>
        <p:txBody>
          <a:bodyPr/>
          <a:lstStyle/>
          <a:p>
            <a:pPr marL="0" indent="0">
              <a:buNone/>
            </a:pPr>
            <a:r>
              <a:rPr lang="en-US" i="1" dirty="0"/>
              <a:t>“Just keep swimming.  Just keep swimming.  Just keep swimming.”</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1825625"/>
            <a:ext cx="4602480" cy="14890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dirty="0"/>
              <a:t>“Keep swimming. Keep swimming. Keep swimming.”</a:t>
            </a:r>
            <a:endParaRPr lang="en-US" dirty="0"/>
          </a:p>
        </p:txBody>
      </p:sp>
      <p:pic>
        <p:nvPicPr>
          <p:cNvPr id="5" name="Picture 4">
            <a:extLst>
              <a:ext uri="{FF2B5EF4-FFF2-40B4-BE49-F238E27FC236}">
                <a16:creationId xmlns:a16="http://schemas.microsoft.com/office/drawing/2014/main" id="{306BEDBC-3B6C-5143-87EE-07747A65E7ED}"/>
              </a:ext>
            </a:extLst>
          </p:cNvPr>
          <p:cNvPicPr>
            <a:picLocks noChangeAspect="1"/>
          </p:cNvPicPr>
          <p:nvPr/>
        </p:nvPicPr>
        <p:blipFill>
          <a:blip r:embed="rId3"/>
          <a:stretch>
            <a:fillRect/>
          </a:stretch>
        </p:blipFill>
        <p:spPr>
          <a:xfrm>
            <a:off x="7215956" y="3171222"/>
            <a:ext cx="3673207" cy="3158958"/>
          </a:xfrm>
          <a:prstGeom prst="rect">
            <a:avLst/>
          </a:prstGeom>
        </p:spPr>
      </p:pic>
    </p:spTree>
    <p:extLst>
      <p:ext uri="{BB962C8B-B14F-4D97-AF65-F5344CB8AC3E}">
        <p14:creationId xmlns:p14="http://schemas.microsoft.com/office/powerpoint/2010/main" val="63098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normAutofit/>
          </a:bodyPr>
          <a:lstStyle/>
          <a:p>
            <a:r>
              <a:rPr lang="en-US" sz="4000" b="1" dirty="0"/>
              <a:t>What’s the difference?  (Is there a difference?)</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825625"/>
            <a:ext cx="4602480" cy="1489075"/>
          </a:xfrm>
        </p:spPr>
        <p:txBody>
          <a:bodyPr/>
          <a:lstStyle/>
          <a:p>
            <a:pPr marL="0" indent="0">
              <a:buNone/>
            </a:pPr>
            <a:r>
              <a:rPr lang="en-US" i="1" dirty="0"/>
              <a:t>“Just keep swimming.  Just keep swimming.  Just keep swimming.”</a:t>
            </a:r>
            <a:endParaRPr lang="en-US" dirty="0"/>
          </a:p>
        </p:txBody>
      </p:sp>
      <p:sp>
        <p:nvSpPr>
          <p:cNvPr id="4" name="Content Placeholder 2">
            <a:extLst>
              <a:ext uri="{FF2B5EF4-FFF2-40B4-BE49-F238E27FC236}">
                <a16:creationId xmlns:a16="http://schemas.microsoft.com/office/drawing/2014/main" id="{253B153B-F318-6443-BE6E-72369E72D4E9}"/>
              </a:ext>
            </a:extLst>
          </p:cNvPr>
          <p:cNvSpPr txBox="1">
            <a:spLocks/>
          </p:cNvSpPr>
          <p:nvPr/>
        </p:nvSpPr>
        <p:spPr>
          <a:xfrm>
            <a:off x="6751320" y="1825625"/>
            <a:ext cx="4602480" cy="14890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dirty="0"/>
              <a:t>“Keep swimming. Keep swimming. Keep swimming.”</a:t>
            </a:r>
            <a:endParaRPr lang="en-US" dirty="0"/>
          </a:p>
        </p:txBody>
      </p:sp>
      <p:pic>
        <p:nvPicPr>
          <p:cNvPr id="5" name="Picture 4">
            <a:extLst>
              <a:ext uri="{FF2B5EF4-FFF2-40B4-BE49-F238E27FC236}">
                <a16:creationId xmlns:a16="http://schemas.microsoft.com/office/drawing/2014/main" id="{306BEDBC-3B6C-5143-87EE-07747A65E7ED}"/>
              </a:ext>
            </a:extLst>
          </p:cNvPr>
          <p:cNvPicPr>
            <a:picLocks noChangeAspect="1"/>
          </p:cNvPicPr>
          <p:nvPr/>
        </p:nvPicPr>
        <p:blipFill>
          <a:blip r:embed="rId3"/>
          <a:stretch>
            <a:fillRect/>
          </a:stretch>
        </p:blipFill>
        <p:spPr>
          <a:xfrm>
            <a:off x="7215956" y="3171222"/>
            <a:ext cx="3673207" cy="3158958"/>
          </a:xfrm>
          <a:prstGeom prst="rect">
            <a:avLst/>
          </a:prstGeom>
        </p:spPr>
      </p:pic>
      <p:sp>
        <p:nvSpPr>
          <p:cNvPr id="6" name="Content Placeholder 2">
            <a:extLst>
              <a:ext uri="{FF2B5EF4-FFF2-40B4-BE49-F238E27FC236}">
                <a16:creationId xmlns:a16="http://schemas.microsoft.com/office/drawing/2014/main" id="{2C39640B-9BFB-1943-9149-D3A808306D92}"/>
              </a:ext>
            </a:extLst>
          </p:cNvPr>
          <p:cNvSpPr txBox="1">
            <a:spLocks/>
          </p:cNvSpPr>
          <p:nvPr/>
        </p:nvSpPr>
        <p:spPr>
          <a:xfrm>
            <a:off x="838200" y="4006163"/>
            <a:ext cx="4373880" cy="14890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dirty="0"/>
              <a:t>Just.  Keep.  Swimming.  Just.  Keep.  Swimming.  Just.  Keep.  Swimming.</a:t>
            </a:r>
            <a:endParaRPr lang="en-US" dirty="0"/>
          </a:p>
        </p:txBody>
      </p:sp>
    </p:spTree>
    <p:extLst>
      <p:ext uri="{BB962C8B-B14F-4D97-AF65-F5344CB8AC3E}">
        <p14:creationId xmlns:p14="http://schemas.microsoft.com/office/powerpoint/2010/main" val="2292739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lstStyle/>
          <a:p>
            <a:r>
              <a:rPr lang="en-US" b="1" dirty="0"/>
              <a:t>Word-Level Analysis</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962785"/>
            <a:ext cx="4945380" cy="4351338"/>
          </a:xfrm>
        </p:spPr>
        <p:txBody>
          <a:bodyPr/>
          <a:lstStyle/>
          <a:p>
            <a:pPr marL="0" indent="0">
              <a:buNone/>
            </a:pPr>
            <a:r>
              <a:rPr lang="en-US" sz="3600" dirty="0"/>
              <a:t>“I’m only brave when I have to be.  Being brave doesn’t mean you go looking for trouble.” </a:t>
            </a:r>
          </a:p>
          <a:p>
            <a:pPr marL="0" indent="0">
              <a:buNone/>
            </a:pPr>
            <a:endParaRPr lang="en-US" i="1" dirty="0"/>
          </a:p>
          <a:p>
            <a:pPr marL="0" indent="0">
              <a:buNone/>
            </a:pPr>
            <a:r>
              <a:rPr lang="en-US" i="1" dirty="0"/>
              <a:t>- Mufasa to Simba, on being brave and on encountering dangerous situations</a:t>
            </a:r>
          </a:p>
        </p:txBody>
      </p:sp>
      <p:pic>
        <p:nvPicPr>
          <p:cNvPr id="4" name="Picture 3">
            <a:extLst>
              <a:ext uri="{FF2B5EF4-FFF2-40B4-BE49-F238E27FC236}">
                <a16:creationId xmlns:a16="http://schemas.microsoft.com/office/drawing/2014/main" id="{540554D6-D4B0-2142-AE2C-2ED7832054EB}"/>
              </a:ext>
            </a:extLst>
          </p:cNvPr>
          <p:cNvPicPr>
            <a:picLocks noChangeAspect="1"/>
          </p:cNvPicPr>
          <p:nvPr/>
        </p:nvPicPr>
        <p:blipFill>
          <a:blip r:embed="rId3"/>
          <a:stretch>
            <a:fillRect/>
          </a:stretch>
        </p:blipFill>
        <p:spPr>
          <a:xfrm>
            <a:off x="6926581" y="1245496"/>
            <a:ext cx="3634538" cy="3838582"/>
          </a:xfrm>
          <a:prstGeom prst="rect">
            <a:avLst/>
          </a:prstGeom>
        </p:spPr>
      </p:pic>
    </p:spTree>
    <p:extLst>
      <p:ext uri="{BB962C8B-B14F-4D97-AF65-F5344CB8AC3E}">
        <p14:creationId xmlns:p14="http://schemas.microsoft.com/office/powerpoint/2010/main" val="828647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4405-28F6-AF48-A4FB-051257B44A76}"/>
              </a:ext>
            </a:extLst>
          </p:cNvPr>
          <p:cNvSpPr>
            <a:spLocks noGrp="1"/>
          </p:cNvSpPr>
          <p:nvPr>
            <p:ph type="title"/>
          </p:nvPr>
        </p:nvSpPr>
        <p:spPr/>
        <p:txBody>
          <a:bodyPr/>
          <a:lstStyle/>
          <a:p>
            <a:r>
              <a:rPr lang="en-US" b="1" dirty="0"/>
              <a:t>Word-Level Analysis</a:t>
            </a:r>
          </a:p>
        </p:txBody>
      </p:sp>
      <p:sp>
        <p:nvSpPr>
          <p:cNvPr id="3" name="Content Placeholder 2">
            <a:extLst>
              <a:ext uri="{FF2B5EF4-FFF2-40B4-BE49-F238E27FC236}">
                <a16:creationId xmlns:a16="http://schemas.microsoft.com/office/drawing/2014/main" id="{92429A33-B596-ED4F-8CB5-3B65354CC406}"/>
              </a:ext>
            </a:extLst>
          </p:cNvPr>
          <p:cNvSpPr>
            <a:spLocks noGrp="1"/>
          </p:cNvSpPr>
          <p:nvPr>
            <p:ph idx="1"/>
          </p:nvPr>
        </p:nvSpPr>
        <p:spPr>
          <a:xfrm>
            <a:off x="838200" y="1962785"/>
            <a:ext cx="4945380" cy="4351338"/>
          </a:xfrm>
        </p:spPr>
        <p:txBody>
          <a:bodyPr/>
          <a:lstStyle/>
          <a:p>
            <a:pPr marL="0" indent="0">
              <a:buNone/>
            </a:pPr>
            <a:r>
              <a:rPr lang="en-US" sz="3600" dirty="0"/>
              <a:t>“I’m </a:t>
            </a:r>
            <a:r>
              <a:rPr lang="en-US" sz="3600" b="1" dirty="0">
                <a:solidFill>
                  <a:srgbClr val="FF0000"/>
                </a:solidFill>
              </a:rPr>
              <a:t>only</a:t>
            </a:r>
            <a:r>
              <a:rPr lang="en-US" sz="3600" dirty="0"/>
              <a:t> brave when I have to be.  Being brave doesn’t mean you go looking for trouble.” </a:t>
            </a:r>
          </a:p>
          <a:p>
            <a:pPr marL="0" indent="0">
              <a:buNone/>
            </a:pPr>
            <a:endParaRPr lang="en-US" i="1" dirty="0"/>
          </a:p>
          <a:p>
            <a:pPr marL="0" indent="0">
              <a:buNone/>
            </a:pPr>
            <a:r>
              <a:rPr lang="en-US" i="1" dirty="0"/>
              <a:t>- Mufasa to Simba, on being brave and on encountering dangerous situations</a:t>
            </a:r>
          </a:p>
        </p:txBody>
      </p:sp>
      <p:cxnSp>
        <p:nvCxnSpPr>
          <p:cNvPr id="5" name="Straight Connector 4">
            <a:extLst>
              <a:ext uri="{FF2B5EF4-FFF2-40B4-BE49-F238E27FC236}">
                <a16:creationId xmlns:a16="http://schemas.microsoft.com/office/drawing/2014/main" id="{06594278-9341-3946-AC7B-6D1C9D1F5CD3}"/>
              </a:ext>
            </a:extLst>
          </p:cNvPr>
          <p:cNvCxnSpPr/>
          <p:nvPr/>
        </p:nvCxnSpPr>
        <p:spPr>
          <a:xfrm flipV="1">
            <a:off x="5932170" y="461328"/>
            <a:ext cx="0" cy="58527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F250609-31E7-404B-BD71-9F4EC9C517F5}"/>
              </a:ext>
            </a:extLst>
          </p:cNvPr>
          <p:cNvSpPr/>
          <p:nvPr/>
        </p:nvSpPr>
        <p:spPr>
          <a:xfrm>
            <a:off x="8232271" y="566241"/>
            <a:ext cx="1426994" cy="923330"/>
          </a:xfrm>
          <a:prstGeom prst="rect">
            <a:avLst/>
          </a:prstGeom>
        </p:spPr>
        <p:txBody>
          <a:bodyPr wrap="none">
            <a:spAutoFit/>
          </a:bodyPr>
          <a:lstStyle/>
          <a:p>
            <a:r>
              <a:rPr lang="en-US" sz="5400" b="1" dirty="0">
                <a:solidFill>
                  <a:srgbClr val="FF0000"/>
                </a:solidFill>
              </a:rPr>
              <a:t>only</a:t>
            </a:r>
            <a:endParaRPr lang="en-US" sz="5400" dirty="0"/>
          </a:p>
        </p:txBody>
      </p:sp>
      <p:sp>
        <p:nvSpPr>
          <p:cNvPr id="7" name="Rectangle 6">
            <a:extLst>
              <a:ext uri="{FF2B5EF4-FFF2-40B4-BE49-F238E27FC236}">
                <a16:creationId xmlns:a16="http://schemas.microsoft.com/office/drawing/2014/main" id="{2C38C1CF-4CE2-8C41-9B73-1A5E9B2A5218}"/>
              </a:ext>
            </a:extLst>
          </p:cNvPr>
          <p:cNvSpPr/>
          <p:nvPr/>
        </p:nvSpPr>
        <p:spPr>
          <a:xfrm>
            <a:off x="6080761" y="1962785"/>
            <a:ext cx="5966459" cy="3877985"/>
          </a:xfrm>
          <a:prstGeom prst="rect">
            <a:avLst/>
          </a:prstGeom>
        </p:spPr>
        <p:txBody>
          <a:bodyPr wrap="square">
            <a:spAutoFit/>
          </a:bodyPr>
          <a:lstStyle/>
          <a:p>
            <a:pPr marL="571500" indent="-571500">
              <a:spcAft>
                <a:spcPts val="1800"/>
              </a:spcAft>
              <a:buFont typeface="Arial" panose="020B0604020202020204" pitchFamily="34" charset="0"/>
              <a:buChar char="•"/>
            </a:pPr>
            <a:r>
              <a:rPr lang="en-US" sz="3600" dirty="0">
                <a:solidFill>
                  <a:srgbClr val="FF0000"/>
                </a:solidFill>
              </a:rPr>
              <a:t>What does this word imply?</a:t>
            </a:r>
          </a:p>
          <a:p>
            <a:pPr marL="571500" indent="-571500">
              <a:spcAft>
                <a:spcPts val="1800"/>
              </a:spcAft>
              <a:buFont typeface="Arial" panose="020B0604020202020204" pitchFamily="34" charset="0"/>
              <a:buChar char="•"/>
            </a:pPr>
            <a:r>
              <a:rPr lang="en-US" sz="3600" dirty="0">
                <a:solidFill>
                  <a:srgbClr val="FF0000"/>
                </a:solidFill>
              </a:rPr>
              <a:t>Connotation? Denotation?</a:t>
            </a:r>
          </a:p>
          <a:p>
            <a:pPr marL="571500" indent="-571500">
              <a:spcAft>
                <a:spcPts val="1800"/>
              </a:spcAft>
              <a:buFont typeface="Arial" panose="020B0604020202020204" pitchFamily="34" charset="0"/>
              <a:buChar char="•"/>
            </a:pPr>
            <a:r>
              <a:rPr lang="en-US" sz="3600" dirty="0">
                <a:solidFill>
                  <a:srgbClr val="FF0000"/>
                </a:solidFill>
              </a:rPr>
              <a:t>What alternative words might have been used?  How would the meaning have changed?</a:t>
            </a:r>
            <a:endParaRPr lang="en-US" sz="3600" dirty="0"/>
          </a:p>
        </p:txBody>
      </p:sp>
    </p:spTree>
    <p:extLst>
      <p:ext uri="{BB962C8B-B14F-4D97-AF65-F5344CB8AC3E}">
        <p14:creationId xmlns:p14="http://schemas.microsoft.com/office/powerpoint/2010/main" val="12073686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1416</Words>
  <Application>Microsoft Macintosh PowerPoint</Application>
  <PresentationFormat>Widescreen</PresentationFormat>
  <Paragraphs>111</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Close Reading</vt:lpstr>
      <vt:lpstr>What’s the difference?  (Is there a difference?)</vt:lpstr>
      <vt:lpstr>What’s the difference?  (Is there a difference?)</vt:lpstr>
      <vt:lpstr>What’s the difference?  (Is there a difference?)</vt:lpstr>
      <vt:lpstr>What’s the difference?  (Is there a difference?)</vt:lpstr>
      <vt:lpstr>What’s the difference?  (Is there a difference?)</vt:lpstr>
      <vt:lpstr>What’s the difference?  (Is there a difference?)</vt:lpstr>
      <vt:lpstr>Word-Level Analysis</vt:lpstr>
      <vt:lpstr>Word-Level Analysis</vt:lpstr>
      <vt:lpstr>Word-Level Analysis</vt:lpstr>
      <vt:lpstr>Word-Level Analysis</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Close Reading</dc:title>
  <dc:creator>Marc Cicchino</dc:creator>
  <cp:lastModifiedBy>Marc Cicchino</cp:lastModifiedBy>
  <cp:revision>7</cp:revision>
  <dcterms:created xsi:type="dcterms:W3CDTF">2019-05-29T14:18:41Z</dcterms:created>
  <dcterms:modified xsi:type="dcterms:W3CDTF">2019-05-30T17:50:31Z</dcterms:modified>
</cp:coreProperties>
</file>