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9" r:id="rId3"/>
    <p:sldId id="260" r:id="rId4"/>
    <p:sldId id="261" r:id="rId5"/>
    <p:sldId id="258" r:id="rId6"/>
    <p:sldId id="264" r:id="rId7"/>
    <p:sldId id="262" r:id="rId8"/>
    <p:sldId id="265" r:id="rId9"/>
    <p:sldId id="266" r:id="rId10"/>
    <p:sldId id="267" r:id="rId11"/>
    <p:sldId id="268" r:id="rId12"/>
    <p:sldId id="269" r:id="rId13"/>
    <p:sldId id="270" r:id="rId14"/>
    <p:sldId id="27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9506"/>
  </p:normalViewPr>
  <p:slideViewPr>
    <p:cSldViewPr snapToGrid="0" snapToObjects="1">
      <p:cViewPr varScale="1">
        <p:scale>
          <a:sx n="100" d="100"/>
          <a:sy n="100" d="100"/>
        </p:scale>
        <p:origin x="1000"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AA0EB3-8F7A-814C-9786-C28E9932E896}" type="datetimeFigureOut">
              <a:rPr lang="en-US" smtClean="0"/>
              <a:t>5/31/19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80F8-2A7B-D144-9EF6-9A8456DE98F3}" type="slidenum">
              <a:rPr lang="en-US" smtClean="0"/>
              <a:t>‹#›</a:t>
            </a:fld>
            <a:endParaRPr lang="en-US"/>
          </a:p>
        </p:txBody>
      </p:sp>
    </p:spTree>
    <p:extLst>
      <p:ext uri="{BB962C8B-B14F-4D97-AF65-F5344CB8AC3E}">
        <p14:creationId xmlns:p14="http://schemas.microsoft.com/office/powerpoint/2010/main" val="2217995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is designed to introduce students to ”synthesis.”  It is comprised of the following parts:</a:t>
            </a:r>
          </a:p>
          <a:p>
            <a:pPr marL="171450" indent="-171450">
              <a:buFont typeface="Arial" panose="020B0604020202020204" pitchFamily="34" charset="0"/>
              <a:buChar char="•"/>
            </a:pPr>
            <a:r>
              <a:rPr lang="en-US" dirty="0"/>
              <a:t>Providing a bare-bones definition of synthesis before asking students to engage with an intertextual analysis -- enabling them to construct and deepen their own understandings.</a:t>
            </a:r>
          </a:p>
          <a:p>
            <a:pPr marL="171450" indent="-171450">
              <a:buFont typeface="Arial" panose="020B0604020202020204" pitchFamily="34" charset="0"/>
              <a:buChar char="•"/>
            </a:pPr>
            <a:r>
              <a:rPr lang="en-US" dirty="0"/>
              <a:t>Prompting students to closely read, compare, and contrast two similar texts.</a:t>
            </a:r>
          </a:p>
          <a:p>
            <a:pPr marL="171450" indent="-171450">
              <a:buFont typeface="Arial" panose="020B0604020202020204" pitchFamily="34" charset="0"/>
              <a:buChar char="•"/>
            </a:pPr>
            <a:r>
              <a:rPr lang="en-US" dirty="0"/>
              <a:t>Providing students with a scaffolded writing experience using sentence stems.</a:t>
            </a:r>
          </a:p>
          <a:p>
            <a:pPr marL="171450" indent="-171450">
              <a:buFont typeface="Arial" panose="020B0604020202020204" pitchFamily="34" charset="0"/>
              <a:buChar char="•"/>
            </a:pPr>
            <a:r>
              <a:rPr lang="en-US" dirty="0"/>
              <a:t>Extending student learning with a choice-driven analytical writing task.</a:t>
            </a:r>
          </a:p>
        </p:txBody>
      </p:sp>
      <p:sp>
        <p:nvSpPr>
          <p:cNvPr id="4" name="Slide Number Placeholder 3"/>
          <p:cNvSpPr>
            <a:spLocks noGrp="1"/>
          </p:cNvSpPr>
          <p:nvPr>
            <p:ph type="sldNum" sz="quarter" idx="5"/>
          </p:nvPr>
        </p:nvSpPr>
        <p:spPr/>
        <p:txBody>
          <a:bodyPr/>
          <a:lstStyle/>
          <a:p>
            <a:fld id="{710180F8-2A7B-D144-9EF6-9A8456DE98F3}" type="slidenum">
              <a:rPr lang="en-US" smtClean="0"/>
              <a:t>1</a:t>
            </a:fld>
            <a:endParaRPr lang="en-US"/>
          </a:p>
        </p:txBody>
      </p:sp>
    </p:spTree>
    <p:extLst>
      <p:ext uri="{BB962C8B-B14F-4D97-AF65-F5344CB8AC3E}">
        <p14:creationId xmlns:p14="http://schemas.microsoft.com/office/powerpoint/2010/main" val="774056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engage in a side-by-side comparison of their analyses.  This slide serves to model that thought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utilize the </a:t>
            </a:r>
            <a:r>
              <a:rPr lang="en-US" sz="1200" b="1" kern="1200" dirty="0">
                <a:solidFill>
                  <a:schemeClr val="tx1"/>
                </a:solidFill>
                <a:effectLst/>
                <a:latin typeface="+mn-lt"/>
                <a:ea typeface="+mn-ea"/>
                <a:cs typeface="+mn-cs"/>
              </a:rPr>
              <a:t>Intertextual Analysis: “Part of Your World” &amp; “How Far I’ll Go” (Part III) </a:t>
            </a:r>
            <a:r>
              <a:rPr lang="en-US" sz="1200" b="0" kern="1200" dirty="0">
                <a:solidFill>
                  <a:schemeClr val="tx1"/>
                </a:solidFill>
                <a:effectLst/>
                <a:latin typeface="+mn-lt"/>
                <a:ea typeface="+mn-ea"/>
                <a:cs typeface="+mn-cs"/>
              </a:rPr>
              <a:t>handout, which includes a Venn diagram to help students organize their thoughts.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10180F8-2A7B-D144-9EF6-9A8456DE98F3}" type="slidenum">
              <a:rPr lang="en-US" smtClean="0"/>
              <a:t>10</a:t>
            </a:fld>
            <a:endParaRPr lang="en-US"/>
          </a:p>
        </p:txBody>
      </p:sp>
    </p:spTree>
    <p:extLst>
      <p:ext uri="{BB962C8B-B14F-4D97-AF65-F5344CB8AC3E}">
        <p14:creationId xmlns:p14="http://schemas.microsoft.com/office/powerpoint/2010/main" val="4219921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engage in a side-by-side comparison of their analyses.  This slide serves to model that thought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utilize the </a:t>
            </a:r>
            <a:r>
              <a:rPr lang="en-US" sz="1200" b="1" kern="1200" dirty="0">
                <a:solidFill>
                  <a:schemeClr val="tx1"/>
                </a:solidFill>
                <a:effectLst/>
                <a:latin typeface="+mn-lt"/>
                <a:ea typeface="+mn-ea"/>
                <a:cs typeface="+mn-cs"/>
              </a:rPr>
              <a:t>Intertextual Analysis: “Part of Your World” &amp; “How Far I’ll Go” (Part III) </a:t>
            </a:r>
            <a:r>
              <a:rPr lang="en-US" sz="1200" b="0" kern="1200" dirty="0">
                <a:solidFill>
                  <a:schemeClr val="tx1"/>
                </a:solidFill>
                <a:effectLst/>
                <a:latin typeface="+mn-lt"/>
                <a:ea typeface="+mn-ea"/>
                <a:cs typeface="+mn-cs"/>
              </a:rPr>
              <a:t>handout, which includes a Venn diagram to help students organize their thoughts.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10180F8-2A7B-D144-9EF6-9A8456DE98F3}" type="slidenum">
              <a:rPr lang="en-US" smtClean="0"/>
              <a:t>11</a:t>
            </a:fld>
            <a:endParaRPr lang="en-US"/>
          </a:p>
        </p:txBody>
      </p:sp>
    </p:spTree>
    <p:extLst>
      <p:ext uri="{BB962C8B-B14F-4D97-AF65-F5344CB8AC3E}">
        <p14:creationId xmlns:p14="http://schemas.microsoft.com/office/powerpoint/2010/main" val="525724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engage in a side-by-side comparison of their analyses.  This slide serves to model that thought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utilize the </a:t>
            </a:r>
            <a:r>
              <a:rPr lang="en-US" sz="1200" b="1" kern="1200" dirty="0">
                <a:solidFill>
                  <a:schemeClr val="tx1"/>
                </a:solidFill>
                <a:effectLst/>
                <a:latin typeface="+mn-lt"/>
                <a:ea typeface="+mn-ea"/>
                <a:cs typeface="+mn-cs"/>
              </a:rPr>
              <a:t>Intertextual Analysis: “Part of Your World” &amp; “How Far I’ll Go” (Part III) </a:t>
            </a:r>
            <a:r>
              <a:rPr lang="en-US" sz="1200" b="0" kern="1200" dirty="0">
                <a:solidFill>
                  <a:schemeClr val="tx1"/>
                </a:solidFill>
                <a:effectLst/>
                <a:latin typeface="+mn-lt"/>
                <a:ea typeface="+mn-ea"/>
                <a:cs typeface="+mn-cs"/>
              </a:rPr>
              <a:t>handout, which includes a Venn diagram to help students organize their thoughts.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10180F8-2A7B-D144-9EF6-9A8456DE98F3}" type="slidenum">
              <a:rPr lang="en-US" smtClean="0"/>
              <a:t>12</a:t>
            </a:fld>
            <a:endParaRPr lang="en-US"/>
          </a:p>
        </p:txBody>
      </p:sp>
    </p:spTree>
    <p:extLst>
      <p:ext uri="{BB962C8B-B14F-4D97-AF65-F5344CB8AC3E}">
        <p14:creationId xmlns:p14="http://schemas.microsoft.com/office/powerpoint/2010/main" val="19253729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Distribute the “</a:t>
            </a:r>
            <a:r>
              <a:rPr lang="en-US" sz="1200" b="1" kern="1200" dirty="0">
                <a:solidFill>
                  <a:schemeClr val="tx1"/>
                </a:solidFill>
                <a:effectLst/>
                <a:latin typeface="+mn-lt"/>
                <a:ea typeface="+mn-ea"/>
                <a:cs typeface="+mn-cs"/>
              </a:rPr>
              <a:t>Writing About Multiple Texts – Sentence Stems!</a:t>
            </a:r>
            <a:r>
              <a:rPr lang="en-US" dirty="0"/>
              <a:t>” handout.  Ask students (independently, in pairs, or in small groups) to complete the question stems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exercise serves to scaffold students’ understanding of what intertextual analytical / synthesis writing looks like.</a:t>
            </a:r>
          </a:p>
        </p:txBody>
      </p:sp>
      <p:sp>
        <p:nvSpPr>
          <p:cNvPr id="4" name="Slide Number Placeholder 3"/>
          <p:cNvSpPr>
            <a:spLocks noGrp="1"/>
          </p:cNvSpPr>
          <p:nvPr>
            <p:ph type="sldNum" sz="quarter" idx="5"/>
          </p:nvPr>
        </p:nvSpPr>
        <p:spPr/>
        <p:txBody>
          <a:bodyPr/>
          <a:lstStyle/>
          <a:p>
            <a:fld id="{710180F8-2A7B-D144-9EF6-9A8456DE98F3}" type="slidenum">
              <a:rPr lang="en-US" smtClean="0"/>
              <a:t>13</a:t>
            </a:fld>
            <a:endParaRPr lang="en-US"/>
          </a:p>
        </p:txBody>
      </p:sp>
    </p:spTree>
    <p:extLst>
      <p:ext uri="{BB962C8B-B14F-4D97-AF65-F5344CB8AC3E}">
        <p14:creationId xmlns:p14="http://schemas.microsoft.com/office/powerpoint/2010/main" val="2238417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Homework / assignment to extend and apply these skills: Provide students with the choice to identify two new texts, to analyze those texts, and to compose an </a:t>
            </a:r>
            <a:r>
              <a:rPr lang="en-US"/>
              <a:t>intertextual analysis!</a:t>
            </a:r>
          </a:p>
        </p:txBody>
      </p:sp>
      <p:sp>
        <p:nvSpPr>
          <p:cNvPr id="4" name="Slide Number Placeholder 3"/>
          <p:cNvSpPr>
            <a:spLocks noGrp="1"/>
          </p:cNvSpPr>
          <p:nvPr>
            <p:ph type="sldNum" sz="quarter" idx="5"/>
          </p:nvPr>
        </p:nvSpPr>
        <p:spPr/>
        <p:txBody>
          <a:bodyPr/>
          <a:lstStyle/>
          <a:p>
            <a:fld id="{710180F8-2A7B-D144-9EF6-9A8456DE98F3}" type="slidenum">
              <a:rPr lang="en-US" smtClean="0"/>
              <a:t>14</a:t>
            </a:fld>
            <a:endParaRPr lang="en-US"/>
          </a:p>
        </p:txBody>
      </p:sp>
    </p:spTree>
    <p:extLst>
      <p:ext uri="{BB962C8B-B14F-4D97-AF65-F5344CB8AC3E}">
        <p14:creationId xmlns:p14="http://schemas.microsoft.com/office/powerpoint/2010/main" val="1015071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can be used as a simple Do Now or warm up in order to activate prior knowledge.</a:t>
            </a:r>
          </a:p>
        </p:txBody>
      </p:sp>
      <p:sp>
        <p:nvSpPr>
          <p:cNvPr id="4" name="Slide Number Placeholder 3"/>
          <p:cNvSpPr>
            <a:spLocks noGrp="1"/>
          </p:cNvSpPr>
          <p:nvPr>
            <p:ph type="sldNum" sz="quarter" idx="5"/>
          </p:nvPr>
        </p:nvSpPr>
        <p:spPr/>
        <p:txBody>
          <a:bodyPr/>
          <a:lstStyle/>
          <a:p>
            <a:fld id="{710180F8-2A7B-D144-9EF6-9A8456DE98F3}" type="slidenum">
              <a:rPr lang="en-US" smtClean="0"/>
              <a:t>2</a:t>
            </a:fld>
            <a:endParaRPr lang="en-US"/>
          </a:p>
        </p:txBody>
      </p:sp>
    </p:spTree>
    <p:extLst>
      <p:ext uri="{BB962C8B-B14F-4D97-AF65-F5344CB8AC3E}">
        <p14:creationId xmlns:p14="http://schemas.microsoft.com/office/powerpoint/2010/main" val="3935189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Bare-bones definition prior to engaging students in a synthesis-focused analytical process.</a:t>
            </a:r>
          </a:p>
        </p:txBody>
      </p:sp>
      <p:sp>
        <p:nvSpPr>
          <p:cNvPr id="4" name="Slide Number Placeholder 3"/>
          <p:cNvSpPr>
            <a:spLocks noGrp="1"/>
          </p:cNvSpPr>
          <p:nvPr>
            <p:ph type="sldNum" sz="quarter" idx="5"/>
          </p:nvPr>
        </p:nvSpPr>
        <p:spPr/>
        <p:txBody>
          <a:bodyPr/>
          <a:lstStyle/>
          <a:p>
            <a:fld id="{710180F8-2A7B-D144-9EF6-9A8456DE98F3}" type="slidenum">
              <a:rPr lang="en-US" smtClean="0"/>
              <a:t>3</a:t>
            </a:fld>
            <a:endParaRPr lang="en-US"/>
          </a:p>
        </p:txBody>
      </p:sp>
    </p:spTree>
    <p:extLst>
      <p:ext uri="{BB962C8B-B14F-4D97-AF65-F5344CB8AC3E}">
        <p14:creationId xmlns:p14="http://schemas.microsoft.com/office/powerpoint/2010/main" val="1828876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Bare-bones definition prior to engaging students in a synthesis-focused analytical process.</a:t>
            </a:r>
          </a:p>
          <a:p>
            <a:endParaRPr lang="en-US" dirty="0"/>
          </a:p>
        </p:txBody>
      </p:sp>
      <p:sp>
        <p:nvSpPr>
          <p:cNvPr id="4" name="Slide Number Placeholder 3"/>
          <p:cNvSpPr>
            <a:spLocks noGrp="1"/>
          </p:cNvSpPr>
          <p:nvPr>
            <p:ph type="sldNum" sz="quarter" idx="5"/>
          </p:nvPr>
        </p:nvSpPr>
        <p:spPr/>
        <p:txBody>
          <a:bodyPr/>
          <a:lstStyle/>
          <a:p>
            <a:fld id="{710180F8-2A7B-D144-9EF6-9A8456DE98F3}" type="slidenum">
              <a:rPr lang="en-US" smtClean="0"/>
              <a:t>4</a:t>
            </a:fld>
            <a:endParaRPr lang="en-US"/>
          </a:p>
        </p:txBody>
      </p:sp>
    </p:spTree>
    <p:extLst>
      <p:ext uri="{BB962C8B-B14F-4D97-AF65-F5344CB8AC3E}">
        <p14:creationId xmlns:p14="http://schemas.microsoft.com/office/powerpoint/2010/main" val="378017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Distribute the handout containing excerpts from both sets of lyrics.  Prompt students to closely read, analyze, and annotate the lyrics.  This is ideal for a THINK-PAIR-SHARE protocol.</a:t>
            </a:r>
          </a:p>
        </p:txBody>
      </p:sp>
      <p:sp>
        <p:nvSpPr>
          <p:cNvPr id="4" name="Slide Number Placeholder 3"/>
          <p:cNvSpPr>
            <a:spLocks noGrp="1"/>
          </p:cNvSpPr>
          <p:nvPr>
            <p:ph type="sldNum" sz="quarter" idx="5"/>
          </p:nvPr>
        </p:nvSpPr>
        <p:spPr/>
        <p:txBody>
          <a:bodyPr/>
          <a:lstStyle/>
          <a:p>
            <a:fld id="{710180F8-2A7B-D144-9EF6-9A8456DE98F3}" type="slidenum">
              <a:rPr lang="en-US" smtClean="0"/>
              <a:t>5</a:t>
            </a:fld>
            <a:endParaRPr lang="en-US"/>
          </a:p>
        </p:txBody>
      </p:sp>
    </p:spTree>
    <p:extLst>
      <p:ext uri="{BB962C8B-B14F-4D97-AF65-F5344CB8AC3E}">
        <p14:creationId xmlns:p14="http://schemas.microsoft.com/office/powerpoint/2010/main" val="949195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analyzing and annotate the texts without scaffolds, distribute the ”</a:t>
            </a:r>
            <a:r>
              <a:rPr lang="en-US" sz="1200" b="1" kern="1200" dirty="0">
                <a:solidFill>
                  <a:schemeClr val="tx1"/>
                </a:solidFill>
                <a:effectLst/>
                <a:latin typeface="+mn-lt"/>
                <a:ea typeface="+mn-ea"/>
                <a:cs typeface="+mn-cs"/>
              </a:rPr>
              <a:t> Intertextual Analysis: “Part of Your World” &amp; “How Far I’ll Go” (Part II)</a:t>
            </a:r>
            <a:r>
              <a:rPr lang="en-US" dirty="0"/>
              <a:t>” handout.  Prompt students to begin unpacking their analysis on the graphic organizer provided on the handout… before sharing out with the class.</a:t>
            </a:r>
          </a:p>
        </p:txBody>
      </p:sp>
      <p:sp>
        <p:nvSpPr>
          <p:cNvPr id="4" name="Slide Number Placeholder 3"/>
          <p:cNvSpPr>
            <a:spLocks noGrp="1"/>
          </p:cNvSpPr>
          <p:nvPr>
            <p:ph type="sldNum" sz="quarter" idx="5"/>
          </p:nvPr>
        </p:nvSpPr>
        <p:spPr/>
        <p:txBody>
          <a:bodyPr/>
          <a:lstStyle/>
          <a:p>
            <a:fld id="{710180F8-2A7B-D144-9EF6-9A8456DE98F3}" type="slidenum">
              <a:rPr lang="en-US" smtClean="0"/>
              <a:t>6</a:t>
            </a:fld>
            <a:endParaRPr lang="en-US"/>
          </a:p>
        </p:txBody>
      </p:sp>
    </p:spTree>
    <p:extLst>
      <p:ext uri="{BB962C8B-B14F-4D97-AF65-F5344CB8AC3E}">
        <p14:creationId xmlns:p14="http://schemas.microsoft.com/office/powerpoint/2010/main" val="4058405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model of the kind of analysis students may come up with as they work through the graphic organizer (</a:t>
            </a:r>
            <a:r>
              <a:rPr lang="en-US" sz="1200" b="1" kern="1200" dirty="0">
                <a:solidFill>
                  <a:schemeClr val="tx1"/>
                </a:solidFill>
                <a:effectLst/>
                <a:latin typeface="+mn-lt"/>
                <a:ea typeface="+mn-ea"/>
                <a:cs typeface="+mn-cs"/>
              </a:rPr>
              <a:t>Intertextual Analysis: “Part of Your World” &amp; “How Far I’ll Go” (Part II</a:t>
            </a:r>
            <a:r>
              <a:rPr lang="en-US" dirty="0"/>
              <a:t>)).  This should be shared AFTER students have the opportunity to engage with these processes on their own.</a:t>
            </a:r>
          </a:p>
        </p:txBody>
      </p:sp>
      <p:sp>
        <p:nvSpPr>
          <p:cNvPr id="4" name="Slide Number Placeholder 3"/>
          <p:cNvSpPr>
            <a:spLocks noGrp="1"/>
          </p:cNvSpPr>
          <p:nvPr>
            <p:ph type="sldNum" sz="quarter" idx="5"/>
          </p:nvPr>
        </p:nvSpPr>
        <p:spPr/>
        <p:txBody>
          <a:bodyPr/>
          <a:lstStyle/>
          <a:p>
            <a:fld id="{710180F8-2A7B-D144-9EF6-9A8456DE98F3}" type="slidenum">
              <a:rPr lang="en-US" smtClean="0"/>
              <a:t>7</a:t>
            </a:fld>
            <a:endParaRPr lang="en-US"/>
          </a:p>
        </p:txBody>
      </p:sp>
    </p:spTree>
    <p:extLst>
      <p:ext uri="{BB962C8B-B14F-4D97-AF65-F5344CB8AC3E}">
        <p14:creationId xmlns:p14="http://schemas.microsoft.com/office/powerpoint/2010/main" val="883226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model of the kind of analysis students may come up with as they work through the graphic organizer (</a:t>
            </a:r>
            <a:r>
              <a:rPr lang="en-US" sz="1200" b="1" kern="1200" dirty="0">
                <a:solidFill>
                  <a:schemeClr val="tx1"/>
                </a:solidFill>
                <a:effectLst/>
                <a:latin typeface="+mn-lt"/>
                <a:ea typeface="+mn-ea"/>
                <a:cs typeface="+mn-cs"/>
              </a:rPr>
              <a:t>Intertextual Analysis: “Part of Your World” &amp; “How Far I’ll Go” (Part II</a:t>
            </a:r>
            <a:r>
              <a:rPr lang="en-US" dirty="0"/>
              <a:t>)).  This should be shared AFTER students have the opportunity to engage with these processes on their own.</a:t>
            </a:r>
          </a:p>
          <a:p>
            <a:endParaRPr lang="en-US" dirty="0"/>
          </a:p>
        </p:txBody>
      </p:sp>
      <p:sp>
        <p:nvSpPr>
          <p:cNvPr id="4" name="Slide Number Placeholder 3"/>
          <p:cNvSpPr>
            <a:spLocks noGrp="1"/>
          </p:cNvSpPr>
          <p:nvPr>
            <p:ph type="sldNum" sz="quarter" idx="5"/>
          </p:nvPr>
        </p:nvSpPr>
        <p:spPr/>
        <p:txBody>
          <a:bodyPr/>
          <a:lstStyle/>
          <a:p>
            <a:fld id="{710180F8-2A7B-D144-9EF6-9A8456DE98F3}" type="slidenum">
              <a:rPr lang="en-US" smtClean="0"/>
              <a:t>8</a:t>
            </a:fld>
            <a:endParaRPr lang="en-US"/>
          </a:p>
        </p:txBody>
      </p:sp>
    </p:spTree>
    <p:extLst>
      <p:ext uri="{BB962C8B-B14F-4D97-AF65-F5344CB8AC3E}">
        <p14:creationId xmlns:p14="http://schemas.microsoft.com/office/powerpoint/2010/main" val="2426122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to engage in a side-by-side comparison of their analyses.  This slide serves to model that thought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utilize the </a:t>
            </a:r>
            <a:r>
              <a:rPr lang="en-US" sz="1200" b="1" kern="1200" dirty="0">
                <a:solidFill>
                  <a:schemeClr val="tx1"/>
                </a:solidFill>
                <a:effectLst/>
                <a:latin typeface="+mn-lt"/>
                <a:ea typeface="+mn-ea"/>
                <a:cs typeface="+mn-cs"/>
              </a:rPr>
              <a:t>Intertextual Analysis: “Part of Your World” &amp; “How Far I’ll Go” (Part III) </a:t>
            </a:r>
            <a:r>
              <a:rPr lang="en-US" sz="1200" b="0" kern="1200" dirty="0">
                <a:solidFill>
                  <a:schemeClr val="tx1"/>
                </a:solidFill>
                <a:effectLst/>
                <a:latin typeface="+mn-lt"/>
                <a:ea typeface="+mn-ea"/>
                <a:cs typeface="+mn-cs"/>
              </a:rPr>
              <a:t>handout, which includes a Venn diagram to help students organize their thoughts.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10180F8-2A7B-D144-9EF6-9A8456DE98F3}" type="slidenum">
              <a:rPr lang="en-US" smtClean="0"/>
              <a:t>9</a:t>
            </a:fld>
            <a:endParaRPr lang="en-US"/>
          </a:p>
        </p:txBody>
      </p:sp>
    </p:spTree>
    <p:extLst>
      <p:ext uri="{BB962C8B-B14F-4D97-AF65-F5344CB8AC3E}">
        <p14:creationId xmlns:p14="http://schemas.microsoft.com/office/powerpoint/2010/main" val="668685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5079F-64C4-2F43-BBD2-F73FF88FB3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9BAFDF9-65A6-C649-A0C5-D01896C676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79BFA4-E9FC-6C44-A704-A3E634EB2A69}"/>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5" name="Footer Placeholder 4">
            <a:extLst>
              <a:ext uri="{FF2B5EF4-FFF2-40B4-BE49-F238E27FC236}">
                <a16:creationId xmlns:a16="http://schemas.microsoft.com/office/drawing/2014/main" id="{7C577612-2AA6-074E-88CD-5DD435BD6D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46C038-BF44-D549-9D6A-BC3CD36D9496}"/>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3124340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3C832-7656-C340-8FBC-94BD8186479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6F067DD-FB7C-0D42-920A-830F199777D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66F178-88BC-8646-8EE5-DD60A7DC8A02}"/>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5" name="Footer Placeholder 4">
            <a:extLst>
              <a:ext uri="{FF2B5EF4-FFF2-40B4-BE49-F238E27FC236}">
                <a16:creationId xmlns:a16="http://schemas.microsoft.com/office/drawing/2014/main" id="{7BB8CE62-5E9D-B44B-B55A-6935AEBA5F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772C6-7E70-AE44-A62A-9EF4F1F24680}"/>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84766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320EA1-1989-C34E-8135-38630BC0A5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6D1B2BE-62F8-0041-91B6-02BDCB9DA64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3037AE-C91B-8842-B50C-16986261BFAE}"/>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5" name="Footer Placeholder 4">
            <a:extLst>
              <a:ext uri="{FF2B5EF4-FFF2-40B4-BE49-F238E27FC236}">
                <a16:creationId xmlns:a16="http://schemas.microsoft.com/office/drawing/2014/main" id="{7DB4038A-3776-6647-A4C0-EA46F9EFF4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98F95A-299E-594E-9EBE-14F770627E38}"/>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1469204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0EEA-9A33-F143-A23B-64AE496411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2054F7-7DC6-0641-85BC-E8AE0646F07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6E1E7F-7973-7A44-909B-B11940DEEA96}"/>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5" name="Footer Placeholder 4">
            <a:extLst>
              <a:ext uri="{FF2B5EF4-FFF2-40B4-BE49-F238E27FC236}">
                <a16:creationId xmlns:a16="http://schemas.microsoft.com/office/drawing/2014/main" id="{02D56327-1373-B845-9601-DCF4102855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938AAD-9809-2642-898E-20C111824086}"/>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1937246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D22E7-8DE9-3147-99BB-5BC2D6880D3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9320C0-710A-B249-891D-9542E1B81C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4C65574-4DC7-5B42-A571-CB2D6CEF146B}"/>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5" name="Footer Placeholder 4">
            <a:extLst>
              <a:ext uri="{FF2B5EF4-FFF2-40B4-BE49-F238E27FC236}">
                <a16:creationId xmlns:a16="http://schemas.microsoft.com/office/drawing/2014/main" id="{39971401-9F93-8240-AC5F-445C8875FA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9EFAE9-42A1-EB48-A9C8-3D94EC0A1601}"/>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1240295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5DBC1-2609-EE47-804B-14025E0A2B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783C4B-C51D-B047-83D7-3954CD5FA69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8ACDAD5-1F37-0E4F-A8B5-B4DFF8D90B4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27C3E8B-BB7A-8942-8919-26C2A1159205}"/>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6" name="Footer Placeholder 5">
            <a:extLst>
              <a:ext uri="{FF2B5EF4-FFF2-40B4-BE49-F238E27FC236}">
                <a16:creationId xmlns:a16="http://schemas.microsoft.com/office/drawing/2014/main" id="{5F4F9F27-0676-A24F-8A48-66D3A0D4A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18FFC1-626D-5E45-8557-DCE21D1318EE}"/>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4276292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2B0E0-1C5F-2A43-A322-1EE38B96A9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C2D47D4-7C62-0F41-98B2-582110E426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A5362E8-6ACB-D442-B1BE-31B43DBCEC0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FE3476A-42A5-954E-B406-4ADAFEFBE1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A9A80AF-4C08-094A-B76C-8D35EB022ED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E6A54C9-71EA-1B4C-AA61-592C0BF93011}"/>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8" name="Footer Placeholder 7">
            <a:extLst>
              <a:ext uri="{FF2B5EF4-FFF2-40B4-BE49-F238E27FC236}">
                <a16:creationId xmlns:a16="http://schemas.microsoft.com/office/drawing/2014/main" id="{5584E571-778D-5944-986C-ABD3E11A5C9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228C8B-28C9-2847-A6D6-672E5468EC11}"/>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739502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5A8FE-417D-5C41-9D9C-2E160C53B5E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1C466A4-368E-CE42-8EB7-885D55510472}"/>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4" name="Footer Placeholder 3">
            <a:extLst>
              <a:ext uri="{FF2B5EF4-FFF2-40B4-BE49-F238E27FC236}">
                <a16:creationId xmlns:a16="http://schemas.microsoft.com/office/drawing/2014/main" id="{B4E119E8-4F4F-4A49-9FD0-AE5B33BA6D0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AADA08-6D95-0841-9690-434EB0ABDBEB}"/>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1272630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D99E38-1771-4447-A13E-42D5DFF02A2F}"/>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3" name="Footer Placeholder 2">
            <a:extLst>
              <a:ext uri="{FF2B5EF4-FFF2-40B4-BE49-F238E27FC236}">
                <a16:creationId xmlns:a16="http://schemas.microsoft.com/office/drawing/2014/main" id="{DC508BF4-3F21-F34E-AC1A-E2F42663968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1D9C016-B5EF-B749-A51E-60DE6659922E}"/>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22644711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55C6F-2FE6-C143-BBCA-A46D469B44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F86A9A-2EF6-FF48-A897-82C88FA327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FBE37C4-3EC2-8040-89E1-9868595EBE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CBB9750-20C4-D548-AAC6-3B956ADA9966}"/>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6" name="Footer Placeholder 5">
            <a:extLst>
              <a:ext uri="{FF2B5EF4-FFF2-40B4-BE49-F238E27FC236}">
                <a16:creationId xmlns:a16="http://schemas.microsoft.com/office/drawing/2014/main" id="{F09326DB-679B-0B4D-9901-38ABD0CD55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36F180D-80D1-924A-97B6-3776859CEFFE}"/>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3889617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6D13C-52A7-9A45-9D6A-A3931F6518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CBBC9CA-EC4C-7548-90B7-50159528C8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24BD735-BE02-7945-9B44-0E76CB2CA3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5A8478A-1273-3A42-94C8-08FA8D0DDAAC}"/>
              </a:ext>
            </a:extLst>
          </p:cNvPr>
          <p:cNvSpPr>
            <a:spLocks noGrp="1"/>
          </p:cNvSpPr>
          <p:nvPr>
            <p:ph type="dt" sz="half" idx="10"/>
          </p:nvPr>
        </p:nvSpPr>
        <p:spPr/>
        <p:txBody>
          <a:bodyPr/>
          <a:lstStyle/>
          <a:p>
            <a:fld id="{F84BAE24-734B-E64F-8D34-E94F6BFFB477}" type="datetimeFigureOut">
              <a:rPr lang="en-US" smtClean="0"/>
              <a:t>5/30/19</a:t>
            </a:fld>
            <a:endParaRPr lang="en-US"/>
          </a:p>
        </p:txBody>
      </p:sp>
      <p:sp>
        <p:nvSpPr>
          <p:cNvPr id="6" name="Footer Placeholder 5">
            <a:extLst>
              <a:ext uri="{FF2B5EF4-FFF2-40B4-BE49-F238E27FC236}">
                <a16:creationId xmlns:a16="http://schemas.microsoft.com/office/drawing/2014/main" id="{697026C3-4FAE-1243-A9B7-76FB48151A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401D82-6FF5-5B40-9D93-1F8ADFD19A43}"/>
              </a:ext>
            </a:extLst>
          </p:cNvPr>
          <p:cNvSpPr>
            <a:spLocks noGrp="1"/>
          </p:cNvSpPr>
          <p:nvPr>
            <p:ph type="sldNum" sz="quarter" idx="12"/>
          </p:nvPr>
        </p:nvSpPr>
        <p:spPr/>
        <p:txBody>
          <a:bodyPr/>
          <a:lstStyle/>
          <a:p>
            <a:fld id="{39AAEDB4-B03D-E045-AC5D-10F0DE4AF7C2}" type="slidenum">
              <a:rPr lang="en-US" smtClean="0"/>
              <a:t>‹#›</a:t>
            </a:fld>
            <a:endParaRPr lang="en-US"/>
          </a:p>
        </p:txBody>
      </p:sp>
    </p:spTree>
    <p:extLst>
      <p:ext uri="{BB962C8B-B14F-4D97-AF65-F5344CB8AC3E}">
        <p14:creationId xmlns:p14="http://schemas.microsoft.com/office/powerpoint/2010/main" val="1205797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2E965D-CEC9-E640-8FBC-989F73116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CBC3C3F-7F10-6744-BFFA-1455F2A322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D766E9-BF01-ED49-A3BB-9DE2812B39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4BAE24-734B-E64F-8D34-E94F6BFFB477}" type="datetimeFigureOut">
              <a:rPr lang="en-US" smtClean="0"/>
              <a:t>5/30/19</a:t>
            </a:fld>
            <a:endParaRPr lang="en-US"/>
          </a:p>
        </p:txBody>
      </p:sp>
      <p:sp>
        <p:nvSpPr>
          <p:cNvPr id="5" name="Footer Placeholder 4">
            <a:extLst>
              <a:ext uri="{FF2B5EF4-FFF2-40B4-BE49-F238E27FC236}">
                <a16:creationId xmlns:a16="http://schemas.microsoft.com/office/drawing/2014/main" id="{B148C9B4-0A12-3A4F-85CC-B537DBD069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4BD57F-CCD2-AE4D-B0B8-ECE22C5F26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AAEDB4-B03D-E045-AC5D-10F0DE4AF7C2}" type="slidenum">
              <a:rPr lang="en-US" smtClean="0"/>
              <a:t>‹#›</a:t>
            </a:fld>
            <a:endParaRPr lang="en-US"/>
          </a:p>
        </p:txBody>
      </p:sp>
    </p:spTree>
    <p:extLst>
      <p:ext uri="{BB962C8B-B14F-4D97-AF65-F5344CB8AC3E}">
        <p14:creationId xmlns:p14="http://schemas.microsoft.com/office/powerpoint/2010/main" val="2838003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1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1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6.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tiff"/></Relationships>
</file>

<file path=ppt/slides/_rels/slide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9.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FA82C-C4F7-DD4A-B279-6DC8D0AA806A}"/>
              </a:ext>
            </a:extLst>
          </p:cNvPr>
          <p:cNvSpPr>
            <a:spLocks noGrp="1"/>
          </p:cNvSpPr>
          <p:nvPr>
            <p:ph type="ctrTitle"/>
          </p:nvPr>
        </p:nvSpPr>
        <p:spPr/>
        <p:txBody>
          <a:bodyPr/>
          <a:lstStyle/>
          <a:p>
            <a:r>
              <a:rPr lang="en-US" b="1" dirty="0"/>
              <a:t>Synthesis</a:t>
            </a:r>
            <a:endParaRPr lang="en-US" dirty="0"/>
          </a:p>
        </p:txBody>
      </p:sp>
      <p:sp>
        <p:nvSpPr>
          <p:cNvPr id="3" name="Subtitle 2">
            <a:extLst>
              <a:ext uri="{FF2B5EF4-FFF2-40B4-BE49-F238E27FC236}">
                <a16:creationId xmlns:a16="http://schemas.microsoft.com/office/drawing/2014/main" id="{28338180-2EEF-7845-A8C7-869787B47071}"/>
              </a:ext>
            </a:extLst>
          </p:cNvPr>
          <p:cNvSpPr>
            <a:spLocks noGrp="1"/>
          </p:cNvSpPr>
          <p:nvPr>
            <p:ph type="subTitle" idx="1"/>
          </p:nvPr>
        </p:nvSpPr>
        <p:spPr/>
        <p:txBody>
          <a:bodyPr/>
          <a:lstStyle/>
          <a:p>
            <a:r>
              <a:rPr lang="en-US" dirty="0"/>
              <a:t>[Part Four]</a:t>
            </a:r>
          </a:p>
        </p:txBody>
      </p:sp>
    </p:spTree>
    <p:extLst>
      <p:ext uri="{BB962C8B-B14F-4D97-AF65-F5344CB8AC3E}">
        <p14:creationId xmlns:p14="http://schemas.microsoft.com/office/powerpoint/2010/main" val="936158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65EA1-E581-104B-A629-D1E175467953}"/>
              </a:ext>
            </a:extLst>
          </p:cNvPr>
          <p:cNvSpPr>
            <a:spLocks noGrp="1"/>
          </p:cNvSpPr>
          <p:nvPr>
            <p:ph type="title"/>
          </p:nvPr>
        </p:nvSpPr>
        <p:spPr/>
        <p:txBody>
          <a:bodyPr/>
          <a:lstStyle/>
          <a:p>
            <a:r>
              <a:rPr lang="en-US" b="1" dirty="0">
                <a:solidFill>
                  <a:srgbClr val="0070C0"/>
                </a:solidFill>
              </a:rPr>
              <a:t>Side by Side:</a:t>
            </a:r>
            <a:r>
              <a:rPr lang="en-US" dirty="0">
                <a:solidFill>
                  <a:srgbClr val="0070C0"/>
                </a:solidFill>
              </a:rPr>
              <a:t> Message</a:t>
            </a:r>
            <a:endParaRPr lang="en-US" dirty="0"/>
          </a:p>
        </p:txBody>
      </p:sp>
      <p:pic>
        <p:nvPicPr>
          <p:cNvPr id="4" name="Picture 3">
            <a:extLst>
              <a:ext uri="{FF2B5EF4-FFF2-40B4-BE49-F238E27FC236}">
                <a16:creationId xmlns:a16="http://schemas.microsoft.com/office/drawing/2014/main" id="{5199AF60-FBF5-A841-89C5-003CD781C708}"/>
              </a:ext>
            </a:extLst>
          </p:cNvPr>
          <p:cNvPicPr>
            <a:picLocks noChangeAspect="1"/>
          </p:cNvPicPr>
          <p:nvPr/>
        </p:nvPicPr>
        <p:blipFill>
          <a:blip r:embed="rId3"/>
          <a:stretch>
            <a:fillRect/>
          </a:stretch>
        </p:blipFill>
        <p:spPr>
          <a:xfrm>
            <a:off x="1866900" y="1879219"/>
            <a:ext cx="2013744" cy="1856147"/>
          </a:xfrm>
          <a:prstGeom prst="rect">
            <a:avLst/>
          </a:prstGeom>
        </p:spPr>
      </p:pic>
      <p:pic>
        <p:nvPicPr>
          <p:cNvPr id="5" name="Picture 4">
            <a:extLst>
              <a:ext uri="{FF2B5EF4-FFF2-40B4-BE49-F238E27FC236}">
                <a16:creationId xmlns:a16="http://schemas.microsoft.com/office/drawing/2014/main" id="{B4E9C7ED-CB1C-7949-8897-F20A1AD5EFC9}"/>
              </a:ext>
            </a:extLst>
          </p:cNvPr>
          <p:cNvPicPr>
            <a:picLocks noChangeAspect="1"/>
          </p:cNvPicPr>
          <p:nvPr/>
        </p:nvPicPr>
        <p:blipFill>
          <a:blip r:embed="rId4"/>
          <a:stretch>
            <a:fillRect/>
          </a:stretch>
        </p:blipFill>
        <p:spPr>
          <a:xfrm>
            <a:off x="8966223" y="1879219"/>
            <a:ext cx="956134" cy="1856147"/>
          </a:xfrm>
          <a:prstGeom prst="rect">
            <a:avLst/>
          </a:prstGeom>
        </p:spPr>
      </p:pic>
      <p:sp>
        <p:nvSpPr>
          <p:cNvPr id="6" name="TextBox 5">
            <a:extLst>
              <a:ext uri="{FF2B5EF4-FFF2-40B4-BE49-F238E27FC236}">
                <a16:creationId xmlns:a16="http://schemas.microsoft.com/office/drawing/2014/main" id="{73DE005C-34E2-434C-B8CB-6E21BB37D955}"/>
              </a:ext>
            </a:extLst>
          </p:cNvPr>
          <p:cNvSpPr txBox="1"/>
          <p:nvPr/>
        </p:nvSpPr>
        <p:spPr>
          <a:xfrm>
            <a:off x="493389" y="3903220"/>
            <a:ext cx="4517177" cy="923330"/>
          </a:xfrm>
          <a:prstGeom prst="rect">
            <a:avLst/>
          </a:prstGeom>
          <a:noFill/>
        </p:spPr>
        <p:txBody>
          <a:bodyPr wrap="square" rtlCol="0">
            <a:spAutoFit/>
          </a:bodyPr>
          <a:lstStyle/>
          <a:p>
            <a:pPr algn="ctr"/>
            <a:r>
              <a:rPr lang="en-US" b="1" dirty="0">
                <a:solidFill>
                  <a:srgbClr val="FF0000"/>
                </a:solidFill>
              </a:rPr>
              <a:t>“I desperately want to leave the sea, and to be a part of the world on land… I’d sacrifice a lot to get there.” </a:t>
            </a:r>
          </a:p>
        </p:txBody>
      </p:sp>
      <p:sp>
        <p:nvSpPr>
          <p:cNvPr id="7" name="TextBox 6">
            <a:extLst>
              <a:ext uri="{FF2B5EF4-FFF2-40B4-BE49-F238E27FC236}">
                <a16:creationId xmlns:a16="http://schemas.microsoft.com/office/drawing/2014/main" id="{5336BB89-5791-DE4C-A6C5-CC7B94CEA2AC}"/>
              </a:ext>
            </a:extLst>
          </p:cNvPr>
          <p:cNvSpPr txBox="1"/>
          <p:nvPr/>
        </p:nvSpPr>
        <p:spPr>
          <a:xfrm>
            <a:off x="7019503" y="3903220"/>
            <a:ext cx="4517177" cy="923330"/>
          </a:xfrm>
          <a:prstGeom prst="rect">
            <a:avLst/>
          </a:prstGeom>
          <a:noFill/>
        </p:spPr>
        <p:txBody>
          <a:bodyPr wrap="square" rtlCol="0">
            <a:spAutoFit/>
          </a:bodyPr>
          <a:lstStyle/>
          <a:p>
            <a:pPr algn="ctr"/>
            <a:r>
              <a:rPr lang="en-US" b="1" dirty="0">
                <a:solidFill>
                  <a:srgbClr val="FF0000"/>
                </a:solidFill>
              </a:rPr>
              <a:t>“I desperately want to leave this island, and to explore what life has to offer at sea… One day, I’ll get there.”</a:t>
            </a:r>
          </a:p>
        </p:txBody>
      </p:sp>
      <p:sp>
        <p:nvSpPr>
          <p:cNvPr id="8" name="Rectangle 7">
            <a:extLst>
              <a:ext uri="{FF2B5EF4-FFF2-40B4-BE49-F238E27FC236}">
                <a16:creationId xmlns:a16="http://schemas.microsoft.com/office/drawing/2014/main" id="{E8955579-FE7C-3C47-9E38-F68572038D99}"/>
              </a:ext>
            </a:extLst>
          </p:cNvPr>
          <p:cNvSpPr/>
          <p:nvPr/>
        </p:nvSpPr>
        <p:spPr>
          <a:xfrm>
            <a:off x="4209714" y="5484614"/>
            <a:ext cx="3772571" cy="584775"/>
          </a:xfrm>
          <a:prstGeom prst="rect">
            <a:avLst/>
          </a:prstGeom>
        </p:spPr>
        <p:txBody>
          <a:bodyPr wrap="none">
            <a:spAutoFit/>
          </a:bodyPr>
          <a:lstStyle/>
          <a:p>
            <a:r>
              <a:rPr lang="en-US" sz="3200" b="1" dirty="0">
                <a:solidFill>
                  <a:srgbClr val="0070C0"/>
                </a:solidFill>
              </a:rPr>
              <a:t>Compare &amp; Contrast!</a:t>
            </a:r>
            <a:endParaRPr lang="en-US" sz="3200" b="1" dirty="0"/>
          </a:p>
        </p:txBody>
      </p:sp>
    </p:spTree>
    <p:extLst>
      <p:ext uri="{BB962C8B-B14F-4D97-AF65-F5344CB8AC3E}">
        <p14:creationId xmlns:p14="http://schemas.microsoft.com/office/powerpoint/2010/main" val="1824522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65EA1-E581-104B-A629-D1E175467953}"/>
              </a:ext>
            </a:extLst>
          </p:cNvPr>
          <p:cNvSpPr>
            <a:spLocks noGrp="1"/>
          </p:cNvSpPr>
          <p:nvPr>
            <p:ph type="title"/>
          </p:nvPr>
        </p:nvSpPr>
        <p:spPr/>
        <p:txBody>
          <a:bodyPr/>
          <a:lstStyle/>
          <a:p>
            <a:r>
              <a:rPr lang="en-US" b="1" dirty="0">
                <a:solidFill>
                  <a:srgbClr val="0070C0"/>
                </a:solidFill>
              </a:rPr>
              <a:t>Side by Side:</a:t>
            </a:r>
            <a:r>
              <a:rPr lang="en-US" dirty="0">
                <a:solidFill>
                  <a:srgbClr val="0070C0"/>
                </a:solidFill>
              </a:rPr>
              <a:t> Purpose</a:t>
            </a:r>
            <a:endParaRPr lang="en-US" dirty="0"/>
          </a:p>
        </p:txBody>
      </p:sp>
      <p:pic>
        <p:nvPicPr>
          <p:cNvPr id="4" name="Picture 3">
            <a:extLst>
              <a:ext uri="{FF2B5EF4-FFF2-40B4-BE49-F238E27FC236}">
                <a16:creationId xmlns:a16="http://schemas.microsoft.com/office/drawing/2014/main" id="{5199AF60-FBF5-A841-89C5-003CD781C708}"/>
              </a:ext>
            </a:extLst>
          </p:cNvPr>
          <p:cNvPicPr>
            <a:picLocks noChangeAspect="1"/>
          </p:cNvPicPr>
          <p:nvPr/>
        </p:nvPicPr>
        <p:blipFill>
          <a:blip r:embed="rId3"/>
          <a:stretch>
            <a:fillRect/>
          </a:stretch>
        </p:blipFill>
        <p:spPr>
          <a:xfrm>
            <a:off x="1866900" y="1879219"/>
            <a:ext cx="2013744" cy="1856147"/>
          </a:xfrm>
          <a:prstGeom prst="rect">
            <a:avLst/>
          </a:prstGeom>
        </p:spPr>
      </p:pic>
      <p:pic>
        <p:nvPicPr>
          <p:cNvPr id="5" name="Picture 4">
            <a:extLst>
              <a:ext uri="{FF2B5EF4-FFF2-40B4-BE49-F238E27FC236}">
                <a16:creationId xmlns:a16="http://schemas.microsoft.com/office/drawing/2014/main" id="{B4E9C7ED-CB1C-7949-8897-F20A1AD5EFC9}"/>
              </a:ext>
            </a:extLst>
          </p:cNvPr>
          <p:cNvPicPr>
            <a:picLocks noChangeAspect="1"/>
          </p:cNvPicPr>
          <p:nvPr/>
        </p:nvPicPr>
        <p:blipFill>
          <a:blip r:embed="rId4"/>
          <a:stretch>
            <a:fillRect/>
          </a:stretch>
        </p:blipFill>
        <p:spPr>
          <a:xfrm>
            <a:off x="8966223" y="1879219"/>
            <a:ext cx="956134" cy="1856147"/>
          </a:xfrm>
          <a:prstGeom prst="rect">
            <a:avLst/>
          </a:prstGeom>
        </p:spPr>
      </p:pic>
      <p:sp>
        <p:nvSpPr>
          <p:cNvPr id="6" name="TextBox 5">
            <a:extLst>
              <a:ext uri="{FF2B5EF4-FFF2-40B4-BE49-F238E27FC236}">
                <a16:creationId xmlns:a16="http://schemas.microsoft.com/office/drawing/2014/main" id="{73DE005C-34E2-434C-B8CB-6E21BB37D955}"/>
              </a:ext>
            </a:extLst>
          </p:cNvPr>
          <p:cNvSpPr txBox="1"/>
          <p:nvPr/>
        </p:nvSpPr>
        <p:spPr>
          <a:xfrm>
            <a:off x="422986" y="3919990"/>
            <a:ext cx="4901571" cy="2031325"/>
          </a:xfrm>
          <a:prstGeom prst="rect">
            <a:avLst/>
          </a:prstGeom>
          <a:noFill/>
        </p:spPr>
        <p:txBody>
          <a:bodyPr wrap="square" rtlCol="0">
            <a:spAutoFit/>
          </a:bodyPr>
          <a:lstStyle/>
          <a:p>
            <a:pPr algn="ctr"/>
            <a:r>
              <a:rPr lang="en-US" b="1" dirty="0">
                <a:solidFill>
                  <a:srgbClr val="FF0000"/>
                </a:solidFill>
              </a:rPr>
              <a:t>To come to terms with her desperation.  To showcase, for any external audience members, how much she would be willing to sacrifice to be “part of that world.”  To evoke pathos with her desperation – to get the audience to sympathize with her.</a:t>
            </a:r>
          </a:p>
          <a:p>
            <a:pPr algn="ctr"/>
            <a:r>
              <a:rPr lang="en-US" b="1" dirty="0">
                <a:solidFill>
                  <a:srgbClr val="0070C0"/>
                </a:solidFill>
              </a:rPr>
              <a:t>(Is she trying to convince herself to take action?)</a:t>
            </a:r>
          </a:p>
        </p:txBody>
      </p:sp>
      <p:sp>
        <p:nvSpPr>
          <p:cNvPr id="7" name="TextBox 6">
            <a:extLst>
              <a:ext uri="{FF2B5EF4-FFF2-40B4-BE49-F238E27FC236}">
                <a16:creationId xmlns:a16="http://schemas.microsoft.com/office/drawing/2014/main" id="{5336BB89-5791-DE4C-A6C5-CC7B94CEA2AC}"/>
              </a:ext>
            </a:extLst>
          </p:cNvPr>
          <p:cNvSpPr txBox="1"/>
          <p:nvPr/>
        </p:nvSpPr>
        <p:spPr>
          <a:xfrm>
            <a:off x="7042085" y="3908810"/>
            <a:ext cx="4804410" cy="2031325"/>
          </a:xfrm>
          <a:prstGeom prst="rect">
            <a:avLst/>
          </a:prstGeom>
          <a:noFill/>
        </p:spPr>
        <p:txBody>
          <a:bodyPr wrap="square" rtlCol="0">
            <a:spAutoFit/>
          </a:bodyPr>
          <a:lstStyle/>
          <a:p>
            <a:pPr algn="ctr"/>
            <a:r>
              <a:rPr lang="en-US" b="1" dirty="0">
                <a:solidFill>
                  <a:srgbClr val="FF0000"/>
                </a:solidFill>
              </a:rPr>
              <a:t>To come to terms with her deep desire to go out to sea.  To showcase, for any external audience members, her belief that this will ultimately take place (i.e. destiny).  To evoke pathos with her conflicting feelings and expectations – to get the audience to root for her dreams!</a:t>
            </a:r>
          </a:p>
          <a:p>
            <a:pPr algn="ctr"/>
            <a:r>
              <a:rPr lang="en-US" b="1" dirty="0">
                <a:solidFill>
                  <a:srgbClr val="0070C0"/>
                </a:solidFill>
              </a:rPr>
              <a:t>(Is she trying to convince herself to take action?)</a:t>
            </a:r>
            <a:endParaRPr lang="en-US" b="1" dirty="0">
              <a:solidFill>
                <a:srgbClr val="FF0000"/>
              </a:solidFill>
            </a:endParaRPr>
          </a:p>
        </p:txBody>
      </p:sp>
      <p:sp>
        <p:nvSpPr>
          <p:cNvPr id="8" name="Rectangle 7">
            <a:extLst>
              <a:ext uri="{FF2B5EF4-FFF2-40B4-BE49-F238E27FC236}">
                <a16:creationId xmlns:a16="http://schemas.microsoft.com/office/drawing/2014/main" id="{34224BBA-8E9C-D34A-B07F-2FE404B7DA5C}"/>
              </a:ext>
            </a:extLst>
          </p:cNvPr>
          <p:cNvSpPr/>
          <p:nvPr/>
        </p:nvSpPr>
        <p:spPr>
          <a:xfrm>
            <a:off x="4209714" y="2222517"/>
            <a:ext cx="3772571" cy="584775"/>
          </a:xfrm>
          <a:prstGeom prst="rect">
            <a:avLst/>
          </a:prstGeom>
        </p:spPr>
        <p:txBody>
          <a:bodyPr wrap="none">
            <a:spAutoFit/>
          </a:bodyPr>
          <a:lstStyle/>
          <a:p>
            <a:r>
              <a:rPr lang="en-US" sz="3200" b="1" dirty="0">
                <a:solidFill>
                  <a:srgbClr val="0070C0"/>
                </a:solidFill>
              </a:rPr>
              <a:t>Compare &amp; Contrast!</a:t>
            </a:r>
            <a:endParaRPr lang="en-US" sz="3200" b="1" dirty="0"/>
          </a:p>
        </p:txBody>
      </p:sp>
    </p:spTree>
    <p:extLst>
      <p:ext uri="{BB962C8B-B14F-4D97-AF65-F5344CB8AC3E}">
        <p14:creationId xmlns:p14="http://schemas.microsoft.com/office/powerpoint/2010/main" val="2731728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65EA1-E581-104B-A629-D1E175467953}"/>
              </a:ext>
            </a:extLst>
          </p:cNvPr>
          <p:cNvSpPr>
            <a:spLocks noGrp="1"/>
          </p:cNvSpPr>
          <p:nvPr>
            <p:ph type="title"/>
          </p:nvPr>
        </p:nvSpPr>
        <p:spPr/>
        <p:txBody>
          <a:bodyPr/>
          <a:lstStyle/>
          <a:p>
            <a:r>
              <a:rPr lang="en-US" b="1" dirty="0">
                <a:solidFill>
                  <a:srgbClr val="0070C0"/>
                </a:solidFill>
              </a:rPr>
              <a:t>Side by Side:</a:t>
            </a:r>
            <a:r>
              <a:rPr lang="en-US" dirty="0">
                <a:solidFill>
                  <a:srgbClr val="0070C0"/>
                </a:solidFill>
              </a:rPr>
              <a:t> Language &amp; Rhetorical Devices</a:t>
            </a:r>
            <a:endParaRPr lang="en-US" dirty="0"/>
          </a:p>
        </p:txBody>
      </p:sp>
      <p:pic>
        <p:nvPicPr>
          <p:cNvPr id="4" name="Picture 3">
            <a:extLst>
              <a:ext uri="{FF2B5EF4-FFF2-40B4-BE49-F238E27FC236}">
                <a16:creationId xmlns:a16="http://schemas.microsoft.com/office/drawing/2014/main" id="{5199AF60-FBF5-A841-89C5-003CD781C708}"/>
              </a:ext>
            </a:extLst>
          </p:cNvPr>
          <p:cNvPicPr>
            <a:picLocks noChangeAspect="1"/>
          </p:cNvPicPr>
          <p:nvPr/>
        </p:nvPicPr>
        <p:blipFill>
          <a:blip r:embed="rId3"/>
          <a:stretch>
            <a:fillRect/>
          </a:stretch>
        </p:blipFill>
        <p:spPr>
          <a:xfrm>
            <a:off x="1866900" y="1879219"/>
            <a:ext cx="2013744" cy="1856147"/>
          </a:xfrm>
          <a:prstGeom prst="rect">
            <a:avLst/>
          </a:prstGeom>
        </p:spPr>
      </p:pic>
      <p:pic>
        <p:nvPicPr>
          <p:cNvPr id="5" name="Picture 4">
            <a:extLst>
              <a:ext uri="{FF2B5EF4-FFF2-40B4-BE49-F238E27FC236}">
                <a16:creationId xmlns:a16="http://schemas.microsoft.com/office/drawing/2014/main" id="{B4E9C7ED-CB1C-7949-8897-F20A1AD5EFC9}"/>
              </a:ext>
            </a:extLst>
          </p:cNvPr>
          <p:cNvPicPr>
            <a:picLocks noChangeAspect="1"/>
          </p:cNvPicPr>
          <p:nvPr/>
        </p:nvPicPr>
        <p:blipFill>
          <a:blip r:embed="rId4"/>
          <a:stretch>
            <a:fillRect/>
          </a:stretch>
        </p:blipFill>
        <p:spPr>
          <a:xfrm>
            <a:off x="8966223" y="1879219"/>
            <a:ext cx="956134" cy="1856147"/>
          </a:xfrm>
          <a:prstGeom prst="rect">
            <a:avLst/>
          </a:prstGeom>
        </p:spPr>
      </p:pic>
      <p:sp>
        <p:nvSpPr>
          <p:cNvPr id="9" name="Rectangle 8">
            <a:extLst>
              <a:ext uri="{FF2B5EF4-FFF2-40B4-BE49-F238E27FC236}">
                <a16:creationId xmlns:a16="http://schemas.microsoft.com/office/drawing/2014/main" id="{093F0763-6B4B-4B46-9F99-9387CC288E8D}"/>
              </a:ext>
            </a:extLst>
          </p:cNvPr>
          <p:cNvSpPr/>
          <p:nvPr/>
        </p:nvSpPr>
        <p:spPr>
          <a:xfrm>
            <a:off x="562635" y="3923897"/>
            <a:ext cx="11066749" cy="2677656"/>
          </a:xfrm>
          <a:prstGeom prst="rect">
            <a:avLst/>
          </a:prstGeom>
        </p:spPr>
        <p:txBody>
          <a:bodyPr wrap="none">
            <a:spAutoFit/>
          </a:bodyPr>
          <a:lstStyle/>
          <a:p>
            <a:pPr algn="ctr"/>
            <a:r>
              <a:rPr lang="en-US" sz="3200" b="1" dirty="0">
                <a:solidFill>
                  <a:srgbClr val="0070C0"/>
                </a:solidFill>
              </a:rPr>
              <a:t>Take a close look at both texts.</a:t>
            </a:r>
          </a:p>
          <a:p>
            <a:pPr algn="ctr"/>
            <a:r>
              <a:rPr lang="en-US" sz="3200" dirty="0">
                <a:solidFill>
                  <a:srgbClr val="0070C0"/>
                </a:solidFill>
              </a:rPr>
              <a:t>Identify the interested uses of language and rhetorical devices.</a:t>
            </a:r>
          </a:p>
          <a:p>
            <a:pPr algn="ctr"/>
            <a:r>
              <a:rPr lang="en-US" sz="3200" b="1" dirty="0">
                <a:solidFill>
                  <a:srgbClr val="0070C0"/>
                </a:solidFill>
              </a:rPr>
              <a:t>Compare and contrast the speaker’s choices in both instances.</a:t>
            </a:r>
          </a:p>
          <a:p>
            <a:pPr algn="ctr"/>
            <a:r>
              <a:rPr lang="en-US" sz="2400" i="1" dirty="0"/>
              <a:t>How do both speakers ultimately try to convince themselves</a:t>
            </a:r>
          </a:p>
          <a:p>
            <a:pPr algn="ctr"/>
            <a:r>
              <a:rPr lang="en-US" sz="2400" i="1" dirty="0"/>
              <a:t>to take action using different devices?  How are the arguments </a:t>
            </a:r>
            <a:r>
              <a:rPr lang="en-US" sz="2400" i="1" u="sng" dirty="0"/>
              <a:t>similar</a:t>
            </a:r>
            <a:r>
              <a:rPr lang="en-US" sz="2400" i="1" dirty="0"/>
              <a:t>?  </a:t>
            </a:r>
          </a:p>
          <a:p>
            <a:pPr algn="ctr"/>
            <a:r>
              <a:rPr lang="en-US" sz="2400" i="1" dirty="0"/>
              <a:t>How are they different?  What are the </a:t>
            </a:r>
            <a:r>
              <a:rPr lang="en-US" sz="2400" i="1" u="sng" dirty="0"/>
              <a:t>nuances</a:t>
            </a:r>
            <a:r>
              <a:rPr lang="en-US" sz="2400" i="1" dirty="0"/>
              <a:t>?  Is one more effective than the other?</a:t>
            </a:r>
          </a:p>
        </p:txBody>
      </p:sp>
    </p:spTree>
    <p:extLst>
      <p:ext uri="{BB962C8B-B14F-4D97-AF65-F5344CB8AC3E}">
        <p14:creationId xmlns:p14="http://schemas.microsoft.com/office/powerpoint/2010/main" val="523188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65EA1-E581-104B-A629-D1E175467953}"/>
              </a:ext>
            </a:extLst>
          </p:cNvPr>
          <p:cNvSpPr>
            <a:spLocks noGrp="1"/>
          </p:cNvSpPr>
          <p:nvPr>
            <p:ph type="title"/>
          </p:nvPr>
        </p:nvSpPr>
        <p:spPr/>
        <p:txBody>
          <a:bodyPr/>
          <a:lstStyle/>
          <a:p>
            <a:r>
              <a:rPr lang="en-US" b="1" dirty="0">
                <a:solidFill>
                  <a:schemeClr val="bg1"/>
                </a:solidFill>
              </a:rPr>
              <a:t>Writing about multiple texts…</a:t>
            </a:r>
          </a:p>
        </p:txBody>
      </p:sp>
      <p:sp>
        <p:nvSpPr>
          <p:cNvPr id="3" name="Rectangle 2">
            <a:extLst>
              <a:ext uri="{FF2B5EF4-FFF2-40B4-BE49-F238E27FC236}">
                <a16:creationId xmlns:a16="http://schemas.microsoft.com/office/drawing/2014/main" id="{36F1EB4F-A456-AB4A-803D-1F0199356824}"/>
              </a:ext>
            </a:extLst>
          </p:cNvPr>
          <p:cNvSpPr/>
          <p:nvPr/>
        </p:nvSpPr>
        <p:spPr>
          <a:xfrm>
            <a:off x="875759" y="1690688"/>
            <a:ext cx="10440482" cy="4478149"/>
          </a:xfrm>
          <a:prstGeom prst="rect">
            <a:avLst/>
          </a:prstGeom>
        </p:spPr>
        <p:txBody>
          <a:bodyPr wrap="square">
            <a:spAutoFit/>
          </a:bodyPr>
          <a:lstStyle/>
          <a:p>
            <a:pPr marL="285750" indent="-285750">
              <a:spcAft>
                <a:spcPts val="1800"/>
              </a:spcAft>
              <a:buFont typeface="Arial" panose="020B0604020202020204" pitchFamily="34" charset="0"/>
              <a:buChar char="•"/>
            </a:pPr>
            <a:r>
              <a:rPr lang="en-US" sz="2400" dirty="0">
                <a:solidFill>
                  <a:schemeClr val="bg1"/>
                </a:solidFill>
              </a:rPr>
              <a:t>Although both arguments share [X] in common, Moana makes it a point to [X], whereas Ariel remains largely focused on [X].</a:t>
            </a:r>
          </a:p>
          <a:p>
            <a:pPr marL="285750" indent="-285750">
              <a:spcAft>
                <a:spcPts val="1800"/>
              </a:spcAft>
              <a:buFont typeface="Arial" panose="020B0604020202020204" pitchFamily="34" charset="0"/>
              <a:buChar char="•"/>
            </a:pPr>
            <a:r>
              <a:rPr lang="en-US" sz="2400" dirty="0">
                <a:solidFill>
                  <a:schemeClr val="bg1"/>
                </a:solidFill>
              </a:rPr>
              <a:t>Moana’s language is often [X], for example, she states [X], which is her way of [X].  [Conversely / Similarly], Ariel often uses language that is [X], in order to [X].</a:t>
            </a:r>
          </a:p>
          <a:p>
            <a:pPr marL="285750" indent="-285750">
              <a:spcAft>
                <a:spcPts val="1800"/>
              </a:spcAft>
              <a:buFont typeface="Arial" panose="020B0604020202020204" pitchFamily="34" charset="0"/>
              <a:buChar char="•"/>
            </a:pPr>
            <a:r>
              <a:rPr lang="en-US" sz="2400" dirty="0">
                <a:solidFill>
                  <a:schemeClr val="bg1"/>
                </a:solidFill>
              </a:rPr>
              <a:t>Both Moana and Ariel use [X Rhetorical Device], but to accomplish different purposes; Moana uses [X] to accomplish [X], while Ariel uses [X] in order to [X].</a:t>
            </a:r>
          </a:p>
          <a:p>
            <a:pPr marL="285750" indent="-285750">
              <a:spcAft>
                <a:spcPts val="1800"/>
              </a:spcAft>
              <a:buFont typeface="Arial" panose="020B0604020202020204" pitchFamily="34" charset="0"/>
              <a:buChar char="•"/>
            </a:pPr>
            <a:r>
              <a:rPr lang="en-US" sz="2400" dirty="0">
                <a:solidFill>
                  <a:schemeClr val="bg1"/>
                </a:solidFill>
              </a:rPr>
              <a:t>Moana and Ariel both appeal to a similar audience of Disney-movie-goers in using similar techniques.  For example, Moana says [X], which is in the same spirit of Ariel’s claim that [X].  However, Moana seems to reinforce an idea of [X], which differs from Ariel’s emphasis on [X].</a:t>
            </a:r>
          </a:p>
        </p:txBody>
      </p:sp>
    </p:spTree>
    <p:extLst>
      <p:ext uri="{BB962C8B-B14F-4D97-AF65-F5344CB8AC3E}">
        <p14:creationId xmlns:p14="http://schemas.microsoft.com/office/powerpoint/2010/main" val="39335626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65EA1-E581-104B-A629-D1E175467953}"/>
              </a:ext>
            </a:extLst>
          </p:cNvPr>
          <p:cNvSpPr>
            <a:spLocks noGrp="1"/>
          </p:cNvSpPr>
          <p:nvPr>
            <p:ph type="title"/>
          </p:nvPr>
        </p:nvSpPr>
        <p:spPr/>
        <p:txBody>
          <a:bodyPr/>
          <a:lstStyle/>
          <a:p>
            <a:r>
              <a:rPr lang="en-US" b="1" dirty="0">
                <a:solidFill>
                  <a:schemeClr val="bg1"/>
                </a:solidFill>
              </a:rPr>
              <a:t>Extending Your Practice!</a:t>
            </a:r>
          </a:p>
        </p:txBody>
      </p:sp>
      <p:sp>
        <p:nvSpPr>
          <p:cNvPr id="3" name="Rectangle 2">
            <a:extLst>
              <a:ext uri="{FF2B5EF4-FFF2-40B4-BE49-F238E27FC236}">
                <a16:creationId xmlns:a16="http://schemas.microsoft.com/office/drawing/2014/main" id="{36F1EB4F-A456-AB4A-803D-1F0199356824}"/>
              </a:ext>
            </a:extLst>
          </p:cNvPr>
          <p:cNvSpPr/>
          <p:nvPr/>
        </p:nvSpPr>
        <p:spPr>
          <a:xfrm>
            <a:off x="838200" y="1976438"/>
            <a:ext cx="10440482" cy="3600986"/>
          </a:xfrm>
          <a:prstGeom prst="rect">
            <a:avLst/>
          </a:prstGeom>
        </p:spPr>
        <p:txBody>
          <a:bodyPr wrap="square">
            <a:spAutoFit/>
          </a:bodyPr>
          <a:lstStyle/>
          <a:p>
            <a:pPr marL="342900" indent="-342900">
              <a:spcAft>
                <a:spcPts val="1800"/>
              </a:spcAft>
              <a:buFont typeface="Arial" panose="020B0604020202020204" pitchFamily="34" charset="0"/>
              <a:buChar char="•"/>
            </a:pPr>
            <a:r>
              <a:rPr lang="en-US" sz="2400" dirty="0">
                <a:solidFill>
                  <a:schemeClr val="bg1"/>
                </a:solidFill>
              </a:rPr>
              <a:t>Identify two similar texts / arguments from one or more Disney films of your choice.  These can be monologues, songs, etc.</a:t>
            </a:r>
          </a:p>
          <a:p>
            <a:pPr>
              <a:spcAft>
                <a:spcPts val="1800"/>
              </a:spcAft>
            </a:pPr>
            <a:endParaRPr lang="en-US" sz="2400" dirty="0">
              <a:solidFill>
                <a:schemeClr val="bg1"/>
              </a:solidFill>
            </a:endParaRPr>
          </a:p>
          <a:p>
            <a:pPr marL="342900" indent="-342900">
              <a:spcAft>
                <a:spcPts val="1800"/>
              </a:spcAft>
              <a:buFont typeface="Arial" panose="020B0604020202020204" pitchFamily="34" charset="0"/>
              <a:buChar char="•"/>
            </a:pPr>
            <a:r>
              <a:rPr lang="en-US" sz="2400" dirty="0">
                <a:solidFill>
                  <a:schemeClr val="bg1"/>
                </a:solidFill>
              </a:rPr>
              <a:t>Analyze both arguments.  Conduct a close reading (consider every word).  Use the rhetorical triangle.  </a:t>
            </a:r>
            <a:r>
              <a:rPr lang="en-US" sz="2400" b="1" dirty="0">
                <a:solidFill>
                  <a:schemeClr val="bg1"/>
                </a:solidFill>
              </a:rPr>
              <a:t>Analyze everything!</a:t>
            </a:r>
          </a:p>
          <a:p>
            <a:pPr>
              <a:spcAft>
                <a:spcPts val="1800"/>
              </a:spcAft>
            </a:pPr>
            <a:endParaRPr lang="en-US" sz="2400" b="1" dirty="0">
              <a:solidFill>
                <a:schemeClr val="bg1"/>
              </a:solidFill>
            </a:endParaRPr>
          </a:p>
          <a:p>
            <a:pPr marL="342900" indent="-342900">
              <a:spcAft>
                <a:spcPts val="1800"/>
              </a:spcAft>
              <a:buFont typeface="Arial" panose="020B0604020202020204" pitchFamily="34" charset="0"/>
              <a:buChar char="•"/>
            </a:pPr>
            <a:r>
              <a:rPr lang="en-US" sz="2400" dirty="0">
                <a:solidFill>
                  <a:schemeClr val="bg1"/>
                </a:solidFill>
              </a:rPr>
              <a:t>Compose an analysis throughout which you </a:t>
            </a:r>
            <a:r>
              <a:rPr lang="en-US" sz="2400" u="sng" dirty="0">
                <a:solidFill>
                  <a:schemeClr val="bg1"/>
                </a:solidFill>
              </a:rPr>
              <a:t>compare</a:t>
            </a:r>
            <a:r>
              <a:rPr lang="en-US" sz="2400" dirty="0">
                <a:solidFill>
                  <a:schemeClr val="bg1"/>
                </a:solidFill>
              </a:rPr>
              <a:t> and </a:t>
            </a:r>
            <a:r>
              <a:rPr lang="en-US" sz="2400" u="sng" dirty="0">
                <a:solidFill>
                  <a:schemeClr val="bg1"/>
                </a:solidFill>
              </a:rPr>
              <a:t>contrast</a:t>
            </a:r>
            <a:r>
              <a:rPr lang="en-US" sz="2400" dirty="0">
                <a:solidFill>
                  <a:schemeClr val="bg1"/>
                </a:solidFill>
              </a:rPr>
              <a:t> both texts!</a:t>
            </a:r>
            <a:endParaRPr lang="en-US" sz="2400" u="sng" dirty="0">
              <a:solidFill>
                <a:schemeClr val="bg1"/>
              </a:solidFill>
            </a:endParaRPr>
          </a:p>
        </p:txBody>
      </p:sp>
    </p:spTree>
    <p:extLst>
      <p:ext uri="{BB962C8B-B14F-4D97-AF65-F5344CB8AC3E}">
        <p14:creationId xmlns:p14="http://schemas.microsoft.com/office/powerpoint/2010/main" val="3638134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3917F-843B-314A-AC96-CD8E57E3BF32}"/>
              </a:ext>
            </a:extLst>
          </p:cNvPr>
          <p:cNvSpPr>
            <a:spLocks noGrp="1"/>
          </p:cNvSpPr>
          <p:nvPr>
            <p:ph type="title"/>
          </p:nvPr>
        </p:nvSpPr>
        <p:spPr/>
        <p:txBody>
          <a:bodyPr/>
          <a:lstStyle/>
          <a:p>
            <a:r>
              <a:rPr lang="en-US" b="1" dirty="0"/>
              <a:t>What is </a:t>
            </a:r>
            <a:r>
              <a:rPr lang="en-US" b="1" dirty="0">
                <a:solidFill>
                  <a:srgbClr val="0070C0"/>
                </a:solidFill>
              </a:rPr>
              <a:t>synthesis</a:t>
            </a:r>
            <a:r>
              <a:rPr lang="en-US" b="1" dirty="0"/>
              <a:t>?</a:t>
            </a:r>
          </a:p>
        </p:txBody>
      </p:sp>
    </p:spTree>
    <p:extLst>
      <p:ext uri="{BB962C8B-B14F-4D97-AF65-F5344CB8AC3E}">
        <p14:creationId xmlns:p14="http://schemas.microsoft.com/office/powerpoint/2010/main" val="151176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3917F-843B-314A-AC96-CD8E57E3BF32}"/>
              </a:ext>
            </a:extLst>
          </p:cNvPr>
          <p:cNvSpPr>
            <a:spLocks noGrp="1"/>
          </p:cNvSpPr>
          <p:nvPr>
            <p:ph type="title"/>
          </p:nvPr>
        </p:nvSpPr>
        <p:spPr/>
        <p:txBody>
          <a:bodyPr/>
          <a:lstStyle/>
          <a:p>
            <a:r>
              <a:rPr lang="en-US" b="1" dirty="0"/>
              <a:t>What is </a:t>
            </a:r>
            <a:r>
              <a:rPr lang="en-US" b="1" dirty="0">
                <a:solidFill>
                  <a:srgbClr val="0070C0"/>
                </a:solidFill>
              </a:rPr>
              <a:t>synthesis</a:t>
            </a:r>
            <a:r>
              <a:rPr lang="en-US" b="1" dirty="0"/>
              <a:t>?</a:t>
            </a:r>
          </a:p>
        </p:txBody>
      </p:sp>
      <p:sp>
        <p:nvSpPr>
          <p:cNvPr id="3" name="Content Placeholder 2">
            <a:extLst>
              <a:ext uri="{FF2B5EF4-FFF2-40B4-BE49-F238E27FC236}">
                <a16:creationId xmlns:a16="http://schemas.microsoft.com/office/drawing/2014/main" id="{A1332FFB-BE7A-8849-AEF5-125263F3BAE2}"/>
              </a:ext>
            </a:extLst>
          </p:cNvPr>
          <p:cNvSpPr>
            <a:spLocks noGrp="1"/>
          </p:cNvSpPr>
          <p:nvPr>
            <p:ph idx="1"/>
          </p:nvPr>
        </p:nvSpPr>
        <p:spPr>
          <a:xfrm>
            <a:off x="838200" y="1825625"/>
            <a:ext cx="10515600" cy="4351338"/>
          </a:xfrm>
        </p:spPr>
        <p:txBody>
          <a:bodyPr/>
          <a:lstStyle/>
          <a:p>
            <a:pPr marL="0" indent="0">
              <a:buNone/>
            </a:pPr>
            <a:r>
              <a:rPr lang="en-US" dirty="0"/>
              <a:t>Synthesis </a:t>
            </a:r>
            <a:r>
              <a:rPr lang="en-US" b="1" dirty="0"/>
              <a:t>combines </a:t>
            </a:r>
            <a:r>
              <a:rPr lang="en-US" dirty="0"/>
              <a:t>multiple sources and ideas.</a:t>
            </a:r>
          </a:p>
        </p:txBody>
      </p:sp>
    </p:spTree>
    <p:extLst>
      <p:ext uri="{BB962C8B-B14F-4D97-AF65-F5344CB8AC3E}">
        <p14:creationId xmlns:p14="http://schemas.microsoft.com/office/powerpoint/2010/main" val="95503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3917F-843B-314A-AC96-CD8E57E3BF32}"/>
              </a:ext>
            </a:extLst>
          </p:cNvPr>
          <p:cNvSpPr>
            <a:spLocks noGrp="1"/>
          </p:cNvSpPr>
          <p:nvPr>
            <p:ph type="title"/>
          </p:nvPr>
        </p:nvSpPr>
        <p:spPr/>
        <p:txBody>
          <a:bodyPr/>
          <a:lstStyle/>
          <a:p>
            <a:r>
              <a:rPr lang="en-US" b="1" dirty="0"/>
              <a:t>What is </a:t>
            </a:r>
            <a:r>
              <a:rPr lang="en-US" b="1" dirty="0">
                <a:solidFill>
                  <a:srgbClr val="0070C0"/>
                </a:solidFill>
              </a:rPr>
              <a:t>synthesis</a:t>
            </a:r>
            <a:r>
              <a:rPr lang="en-US" b="1" dirty="0"/>
              <a:t>?</a:t>
            </a:r>
          </a:p>
        </p:txBody>
      </p:sp>
      <p:sp>
        <p:nvSpPr>
          <p:cNvPr id="3" name="Content Placeholder 2">
            <a:extLst>
              <a:ext uri="{FF2B5EF4-FFF2-40B4-BE49-F238E27FC236}">
                <a16:creationId xmlns:a16="http://schemas.microsoft.com/office/drawing/2014/main" id="{A1332FFB-BE7A-8849-AEF5-125263F3BAE2}"/>
              </a:ext>
            </a:extLst>
          </p:cNvPr>
          <p:cNvSpPr>
            <a:spLocks noGrp="1"/>
          </p:cNvSpPr>
          <p:nvPr>
            <p:ph idx="1"/>
          </p:nvPr>
        </p:nvSpPr>
        <p:spPr>
          <a:xfrm>
            <a:off x="838200" y="1825625"/>
            <a:ext cx="10168890" cy="4351338"/>
          </a:xfrm>
        </p:spPr>
        <p:txBody>
          <a:bodyPr/>
          <a:lstStyle/>
          <a:p>
            <a:pPr marL="0" indent="0">
              <a:buNone/>
            </a:pPr>
            <a:r>
              <a:rPr lang="en-US" dirty="0"/>
              <a:t>Synthesis </a:t>
            </a:r>
            <a:r>
              <a:rPr lang="en-US" b="1" dirty="0"/>
              <a:t>combines </a:t>
            </a:r>
            <a:r>
              <a:rPr lang="en-US" dirty="0"/>
              <a:t>multiple sources and ideas.</a:t>
            </a:r>
          </a:p>
          <a:p>
            <a:pPr marL="0" indent="0">
              <a:buNone/>
            </a:pPr>
            <a:endParaRPr lang="en-US" dirty="0"/>
          </a:p>
          <a:p>
            <a:pPr marL="0" indent="0">
              <a:buNone/>
            </a:pPr>
            <a:r>
              <a:rPr lang="en-US" dirty="0"/>
              <a:t>Synthesizing arguments generally means:</a:t>
            </a:r>
          </a:p>
          <a:p>
            <a:r>
              <a:rPr lang="en-US" dirty="0"/>
              <a:t>Unpacking points of agreement and disagreement between speakers</a:t>
            </a:r>
          </a:p>
          <a:p>
            <a:r>
              <a:rPr lang="en-US" dirty="0"/>
              <a:t> Comparing and contrasting rhetorical devices, word choice, purpose, and overall effectiveness</a:t>
            </a:r>
          </a:p>
        </p:txBody>
      </p:sp>
    </p:spTree>
    <p:extLst>
      <p:ext uri="{BB962C8B-B14F-4D97-AF65-F5344CB8AC3E}">
        <p14:creationId xmlns:p14="http://schemas.microsoft.com/office/powerpoint/2010/main" val="1022319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3917F-843B-314A-AC96-CD8E57E3BF32}"/>
              </a:ext>
            </a:extLst>
          </p:cNvPr>
          <p:cNvSpPr>
            <a:spLocks noGrp="1"/>
          </p:cNvSpPr>
          <p:nvPr>
            <p:ph type="title"/>
          </p:nvPr>
        </p:nvSpPr>
        <p:spPr/>
        <p:txBody>
          <a:bodyPr/>
          <a:lstStyle/>
          <a:p>
            <a:r>
              <a:rPr lang="en-US" b="1" dirty="0">
                <a:solidFill>
                  <a:srgbClr val="0070C0"/>
                </a:solidFill>
              </a:rPr>
              <a:t>Let’s consider these two texts…</a:t>
            </a:r>
            <a:endParaRPr lang="en-US" b="1" dirty="0"/>
          </a:p>
        </p:txBody>
      </p:sp>
      <p:sp>
        <p:nvSpPr>
          <p:cNvPr id="3" name="Content Placeholder 2">
            <a:extLst>
              <a:ext uri="{FF2B5EF4-FFF2-40B4-BE49-F238E27FC236}">
                <a16:creationId xmlns:a16="http://schemas.microsoft.com/office/drawing/2014/main" id="{4B47FC03-FF80-A34A-916F-033BEDF2699A}"/>
              </a:ext>
            </a:extLst>
          </p:cNvPr>
          <p:cNvSpPr>
            <a:spLocks noGrp="1"/>
          </p:cNvSpPr>
          <p:nvPr>
            <p:ph idx="1"/>
          </p:nvPr>
        </p:nvSpPr>
        <p:spPr>
          <a:xfrm>
            <a:off x="245364" y="1825625"/>
            <a:ext cx="4648200" cy="558758"/>
          </a:xfrm>
        </p:spPr>
        <p:txBody>
          <a:bodyPr/>
          <a:lstStyle/>
          <a:p>
            <a:pPr marL="0" indent="0" algn="ctr">
              <a:buNone/>
            </a:pPr>
            <a:r>
              <a:rPr lang="en-US" b="1" dirty="0"/>
              <a:t>“Part of Your World”</a:t>
            </a:r>
          </a:p>
        </p:txBody>
      </p:sp>
      <p:sp>
        <p:nvSpPr>
          <p:cNvPr id="4" name="Content Placeholder 2">
            <a:extLst>
              <a:ext uri="{FF2B5EF4-FFF2-40B4-BE49-F238E27FC236}">
                <a16:creationId xmlns:a16="http://schemas.microsoft.com/office/drawing/2014/main" id="{585FB2D2-3056-264A-8800-F7692EE5418B}"/>
              </a:ext>
            </a:extLst>
          </p:cNvPr>
          <p:cNvSpPr txBox="1">
            <a:spLocks/>
          </p:cNvSpPr>
          <p:nvPr/>
        </p:nvSpPr>
        <p:spPr>
          <a:xfrm>
            <a:off x="8077200" y="1825625"/>
            <a:ext cx="3169920" cy="5587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“How Far I’ll Go”</a:t>
            </a:r>
          </a:p>
        </p:txBody>
      </p:sp>
      <p:pic>
        <p:nvPicPr>
          <p:cNvPr id="5" name="Picture 4">
            <a:extLst>
              <a:ext uri="{FF2B5EF4-FFF2-40B4-BE49-F238E27FC236}">
                <a16:creationId xmlns:a16="http://schemas.microsoft.com/office/drawing/2014/main" id="{78AC43C7-76EF-4842-B2AA-C51B3669EE32}"/>
              </a:ext>
            </a:extLst>
          </p:cNvPr>
          <p:cNvPicPr>
            <a:picLocks noChangeAspect="1"/>
          </p:cNvPicPr>
          <p:nvPr/>
        </p:nvPicPr>
        <p:blipFill>
          <a:blip r:embed="rId3"/>
          <a:stretch>
            <a:fillRect/>
          </a:stretch>
        </p:blipFill>
        <p:spPr>
          <a:xfrm>
            <a:off x="369570" y="2384383"/>
            <a:ext cx="3654784" cy="3368758"/>
          </a:xfrm>
          <a:prstGeom prst="rect">
            <a:avLst/>
          </a:prstGeom>
        </p:spPr>
      </p:pic>
      <p:pic>
        <p:nvPicPr>
          <p:cNvPr id="6" name="Picture 5">
            <a:extLst>
              <a:ext uri="{FF2B5EF4-FFF2-40B4-BE49-F238E27FC236}">
                <a16:creationId xmlns:a16="http://schemas.microsoft.com/office/drawing/2014/main" id="{45BAAFF4-6F58-9248-AB46-E4068731EFF5}"/>
              </a:ext>
            </a:extLst>
          </p:cNvPr>
          <p:cNvPicPr>
            <a:picLocks noChangeAspect="1"/>
          </p:cNvPicPr>
          <p:nvPr/>
        </p:nvPicPr>
        <p:blipFill>
          <a:blip r:embed="rId4"/>
          <a:stretch>
            <a:fillRect/>
          </a:stretch>
        </p:blipFill>
        <p:spPr>
          <a:xfrm>
            <a:off x="8787362" y="2384383"/>
            <a:ext cx="1784001" cy="3463290"/>
          </a:xfrm>
          <a:prstGeom prst="rect">
            <a:avLst/>
          </a:prstGeom>
        </p:spPr>
      </p:pic>
    </p:spTree>
    <p:extLst>
      <p:ext uri="{BB962C8B-B14F-4D97-AF65-F5344CB8AC3E}">
        <p14:creationId xmlns:p14="http://schemas.microsoft.com/office/powerpoint/2010/main" val="2380933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3917F-843B-314A-AC96-CD8E57E3BF32}"/>
              </a:ext>
            </a:extLst>
          </p:cNvPr>
          <p:cNvSpPr>
            <a:spLocks noGrp="1"/>
          </p:cNvSpPr>
          <p:nvPr>
            <p:ph type="title"/>
          </p:nvPr>
        </p:nvSpPr>
        <p:spPr/>
        <p:txBody>
          <a:bodyPr/>
          <a:lstStyle/>
          <a:p>
            <a:r>
              <a:rPr lang="en-US" b="1" dirty="0">
                <a:solidFill>
                  <a:srgbClr val="0070C0"/>
                </a:solidFill>
              </a:rPr>
              <a:t>Let’s consider these two texts…</a:t>
            </a:r>
            <a:endParaRPr lang="en-US" b="1" dirty="0"/>
          </a:p>
        </p:txBody>
      </p:sp>
      <p:sp>
        <p:nvSpPr>
          <p:cNvPr id="3" name="Content Placeholder 2">
            <a:extLst>
              <a:ext uri="{FF2B5EF4-FFF2-40B4-BE49-F238E27FC236}">
                <a16:creationId xmlns:a16="http://schemas.microsoft.com/office/drawing/2014/main" id="{4B47FC03-FF80-A34A-916F-033BEDF2699A}"/>
              </a:ext>
            </a:extLst>
          </p:cNvPr>
          <p:cNvSpPr>
            <a:spLocks noGrp="1"/>
          </p:cNvSpPr>
          <p:nvPr>
            <p:ph idx="1"/>
          </p:nvPr>
        </p:nvSpPr>
        <p:spPr>
          <a:xfrm>
            <a:off x="245364" y="1825625"/>
            <a:ext cx="4648200" cy="558758"/>
          </a:xfrm>
        </p:spPr>
        <p:txBody>
          <a:bodyPr/>
          <a:lstStyle/>
          <a:p>
            <a:pPr marL="0" indent="0" algn="ctr">
              <a:buNone/>
            </a:pPr>
            <a:r>
              <a:rPr lang="en-US" b="1" dirty="0"/>
              <a:t>“Part of Your World”</a:t>
            </a:r>
          </a:p>
        </p:txBody>
      </p:sp>
      <p:sp>
        <p:nvSpPr>
          <p:cNvPr id="4" name="Content Placeholder 2">
            <a:extLst>
              <a:ext uri="{FF2B5EF4-FFF2-40B4-BE49-F238E27FC236}">
                <a16:creationId xmlns:a16="http://schemas.microsoft.com/office/drawing/2014/main" id="{585FB2D2-3056-264A-8800-F7692EE5418B}"/>
              </a:ext>
            </a:extLst>
          </p:cNvPr>
          <p:cNvSpPr txBox="1">
            <a:spLocks/>
          </p:cNvSpPr>
          <p:nvPr/>
        </p:nvSpPr>
        <p:spPr>
          <a:xfrm>
            <a:off x="8077200" y="1825625"/>
            <a:ext cx="3169920" cy="5587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“How Far I’ll Go”</a:t>
            </a:r>
          </a:p>
        </p:txBody>
      </p:sp>
      <p:pic>
        <p:nvPicPr>
          <p:cNvPr id="5" name="Picture 4">
            <a:extLst>
              <a:ext uri="{FF2B5EF4-FFF2-40B4-BE49-F238E27FC236}">
                <a16:creationId xmlns:a16="http://schemas.microsoft.com/office/drawing/2014/main" id="{78AC43C7-76EF-4842-B2AA-C51B3669EE32}"/>
              </a:ext>
            </a:extLst>
          </p:cNvPr>
          <p:cNvPicPr>
            <a:picLocks noChangeAspect="1"/>
          </p:cNvPicPr>
          <p:nvPr/>
        </p:nvPicPr>
        <p:blipFill>
          <a:blip r:embed="rId3"/>
          <a:stretch>
            <a:fillRect/>
          </a:stretch>
        </p:blipFill>
        <p:spPr>
          <a:xfrm>
            <a:off x="369570" y="2384383"/>
            <a:ext cx="3654784" cy="3368758"/>
          </a:xfrm>
          <a:prstGeom prst="rect">
            <a:avLst/>
          </a:prstGeom>
        </p:spPr>
      </p:pic>
      <p:pic>
        <p:nvPicPr>
          <p:cNvPr id="6" name="Picture 5">
            <a:extLst>
              <a:ext uri="{FF2B5EF4-FFF2-40B4-BE49-F238E27FC236}">
                <a16:creationId xmlns:a16="http://schemas.microsoft.com/office/drawing/2014/main" id="{45BAAFF4-6F58-9248-AB46-E4068731EFF5}"/>
              </a:ext>
            </a:extLst>
          </p:cNvPr>
          <p:cNvPicPr>
            <a:picLocks noChangeAspect="1"/>
          </p:cNvPicPr>
          <p:nvPr/>
        </p:nvPicPr>
        <p:blipFill>
          <a:blip r:embed="rId4"/>
          <a:stretch>
            <a:fillRect/>
          </a:stretch>
        </p:blipFill>
        <p:spPr>
          <a:xfrm>
            <a:off x="8787362" y="2384383"/>
            <a:ext cx="1784001" cy="3463290"/>
          </a:xfrm>
          <a:prstGeom prst="rect">
            <a:avLst/>
          </a:prstGeom>
        </p:spPr>
      </p:pic>
      <p:sp>
        <p:nvSpPr>
          <p:cNvPr id="11" name="Triangle 10">
            <a:extLst>
              <a:ext uri="{FF2B5EF4-FFF2-40B4-BE49-F238E27FC236}">
                <a16:creationId xmlns:a16="http://schemas.microsoft.com/office/drawing/2014/main" id="{FFB09891-E48D-0542-99EF-AD1FAF05C80D}"/>
              </a:ext>
            </a:extLst>
          </p:cNvPr>
          <p:cNvSpPr/>
          <p:nvPr/>
        </p:nvSpPr>
        <p:spPr>
          <a:xfrm>
            <a:off x="3729222" y="2030801"/>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6B43369-A363-2942-BE0C-62A084B69DE6}"/>
              </a:ext>
            </a:extLst>
          </p:cNvPr>
          <p:cNvSpPr txBox="1"/>
          <p:nvPr/>
        </p:nvSpPr>
        <p:spPr>
          <a:xfrm>
            <a:off x="2940592" y="5808717"/>
            <a:ext cx="1077539" cy="369332"/>
          </a:xfrm>
          <a:prstGeom prst="rect">
            <a:avLst/>
          </a:prstGeom>
          <a:noFill/>
        </p:spPr>
        <p:txBody>
          <a:bodyPr wrap="none" rtlCol="0">
            <a:spAutoFit/>
          </a:bodyPr>
          <a:lstStyle/>
          <a:p>
            <a:r>
              <a:rPr lang="en-US" b="1" dirty="0"/>
              <a:t>Audience</a:t>
            </a:r>
          </a:p>
        </p:txBody>
      </p:sp>
      <p:sp>
        <p:nvSpPr>
          <p:cNvPr id="13" name="TextBox 12">
            <a:extLst>
              <a:ext uri="{FF2B5EF4-FFF2-40B4-BE49-F238E27FC236}">
                <a16:creationId xmlns:a16="http://schemas.microsoft.com/office/drawing/2014/main" id="{11226931-2179-924A-BF8F-CB7C25816FC7}"/>
              </a:ext>
            </a:extLst>
          </p:cNvPr>
          <p:cNvSpPr txBox="1"/>
          <p:nvPr/>
        </p:nvSpPr>
        <p:spPr>
          <a:xfrm>
            <a:off x="7601337" y="5808717"/>
            <a:ext cx="1020536" cy="369332"/>
          </a:xfrm>
          <a:prstGeom prst="rect">
            <a:avLst/>
          </a:prstGeom>
          <a:noFill/>
        </p:spPr>
        <p:txBody>
          <a:bodyPr wrap="none" rtlCol="0">
            <a:spAutoFit/>
          </a:bodyPr>
          <a:lstStyle/>
          <a:p>
            <a:r>
              <a:rPr lang="en-US" b="1" dirty="0"/>
              <a:t>Message</a:t>
            </a:r>
          </a:p>
        </p:txBody>
      </p:sp>
      <p:sp>
        <p:nvSpPr>
          <p:cNvPr id="14" name="TextBox 13">
            <a:extLst>
              <a:ext uri="{FF2B5EF4-FFF2-40B4-BE49-F238E27FC236}">
                <a16:creationId xmlns:a16="http://schemas.microsoft.com/office/drawing/2014/main" id="{9E935FF7-A90F-A749-9F47-34D3D032D089}"/>
              </a:ext>
            </a:extLst>
          </p:cNvPr>
          <p:cNvSpPr txBox="1"/>
          <p:nvPr/>
        </p:nvSpPr>
        <p:spPr>
          <a:xfrm>
            <a:off x="5446501" y="4016010"/>
            <a:ext cx="966931" cy="369332"/>
          </a:xfrm>
          <a:prstGeom prst="rect">
            <a:avLst/>
          </a:prstGeom>
          <a:noFill/>
        </p:spPr>
        <p:txBody>
          <a:bodyPr wrap="none" rtlCol="0">
            <a:spAutoFit/>
          </a:bodyPr>
          <a:lstStyle/>
          <a:p>
            <a:r>
              <a:rPr lang="en-US" b="1" dirty="0">
                <a:solidFill>
                  <a:schemeClr val="bg1"/>
                </a:solidFill>
              </a:rPr>
              <a:t>Purpose</a:t>
            </a:r>
          </a:p>
        </p:txBody>
      </p:sp>
      <p:sp>
        <p:nvSpPr>
          <p:cNvPr id="15" name="TextBox 14">
            <a:extLst>
              <a:ext uri="{FF2B5EF4-FFF2-40B4-BE49-F238E27FC236}">
                <a16:creationId xmlns:a16="http://schemas.microsoft.com/office/drawing/2014/main" id="{EA4E2D1D-CFEE-214C-B0B3-2BD430D71680}"/>
              </a:ext>
            </a:extLst>
          </p:cNvPr>
          <p:cNvSpPr txBox="1"/>
          <p:nvPr/>
        </p:nvSpPr>
        <p:spPr>
          <a:xfrm>
            <a:off x="5446501" y="1690688"/>
            <a:ext cx="947824" cy="369332"/>
          </a:xfrm>
          <a:prstGeom prst="rect">
            <a:avLst/>
          </a:prstGeom>
          <a:noFill/>
        </p:spPr>
        <p:txBody>
          <a:bodyPr wrap="none" rtlCol="0">
            <a:spAutoFit/>
          </a:bodyPr>
          <a:lstStyle/>
          <a:p>
            <a:r>
              <a:rPr lang="en-US" b="1" dirty="0"/>
              <a:t>Speaker</a:t>
            </a:r>
          </a:p>
        </p:txBody>
      </p:sp>
    </p:spTree>
    <p:extLst>
      <p:ext uri="{BB962C8B-B14F-4D97-AF65-F5344CB8AC3E}">
        <p14:creationId xmlns:p14="http://schemas.microsoft.com/office/powerpoint/2010/main" val="1334076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3917F-843B-314A-AC96-CD8E57E3BF32}"/>
              </a:ext>
            </a:extLst>
          </p:cNvPr>
          <p:cNvSpPr>
            <a:spLocks noGrp="1"/>
          </p:cNvSpPr>
          <p:nvPr>
            <p:ph type="title"/>
          </p:nvPr>
        </p:nvSpPr>
        <p:spPr/>
        <p:txBody>
          <a:bodyPr/>
          <a:lstStyle/>
          <a:p>
            <a:r>
              <a:rPr lang="en-US" b="1" dirty="0">
                <a:solidFill>
                  <a:srgbClr val="0070C0"/>
                </a:solidFill>
              </a:rPr>
              <a:t>Let’s consider these two texts…</a:t>
            </a:r>
            <a:endParaRPr lang="en-US" b="1" dirty="0"/>
          </a:p>
        </p:txBody>
      </p:sp>
      <p:sp>
        <p:nvSpPr>
          <p:cNvPr id="7" name="Triangle 6">
            <a:extLst>
              <a:ext uri="{FF2B5EF4-FFF2-40B4-BE49-F238E27FC236}">
                <a16:creationId xmlns:a16="http://schemas.microsoft.com/office/drawing/2014/main" id="{DB55A039-5429-C646-A99F-C3053FD32A72}"/>
              </a:ext>
            </a:extLst>
          </p:cNvPr>
          <p:cNvSpPr/>
          <p:nvPr/>
        </p:nvSpPr>
        <p:spPr>
          <a:xfrm>
            <a:off x="5630739" y="1927670"/>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9CBBB9F-7C79-B644-8493-D3415D9DD54D}"/>
              </a:ext>
            </a:extLst>
          </p:cNvPr>
          <p:cNvSpPr txBox="1"/>
          <p:nvPr/>
        </p:nvSpPr>
        <p:spPr>
          <a:xfrm>
            <a:off x="4842109" y="5705586"/>
            <a:ext cx="1077539" cy="369332"/>
          </a:xfrm>
          <a:prstGeom prst="rect">
            <a:avLst/>
          </a:prstGeom>
          <a:noFill/>
        </p:spPr>
        <p:txBody>
          <a:bodyPr wrap="none" rtlCol="0">
            <a:spAutoFit/>
          </a:bodyPr>
          <a:lstStyle/>
          <a:p>
            <a:r>
              <a:rPr lang="en-US" b="1" dirty="0"/>
              <a:t>Audience</a:t>
            </a:r>
          </a:p>
        </p:txBody>
      </p:sp>
      <p:sp>
        <p:nvSpPr>
          <p:cNvPr id="9" name="TextBox 8">
            <a:extLst>
              <a:ext uri="{FF2B5EF4-FFF2-40B4-BE49-F238E27FC236}">
                <a16:creationId xmlns:a16="http://schemas.microsoft.com/office/drawing/2014/main" id="{568EAB08-54D4-EF4E-B2E4-285AD95891FC}"/>
              </a:ext>
            </a:extLst>
          </p:cNvPr>
          <p:cNvSpPr txBox="1"/>
          <p:nvPr/>
        </p:nvSpPr>
        <p:spPr>
          <a:xfrm>
            <a:off x="9502854" y="5705586"/>
            <a:ext cx="1020536" cy="369332"/>
          </a:xfrm>
          <a:prstGeom prst="rect">
            <a:avLst/>
          </a:prstGeom>
          <a:noFill/>
        </p:spPr>
        <p:txBody>
          <a:bodyPr wrap="none" rtlCol="0">
            <a:spAutoFit/>
          </a:bodyPr>
          <a:lstStyle/>
          <a:p>
            <a:r>
              <a:rPr lang="en-US" b="1" dirty="0"/>
              <a:t>Message</a:t>
            </a:r>
          </a:p>
        </p:txBody>
      </p:sp>
      <p:sp>
        <p:nvSpPr>
          <p:cNvPr id="10" name="TextBox 9">
            <a:extLst>
              <a:ext uri="{FF2B5EF4-FFF2-40B4-BE49-F238E27FC236}">
                <a16:creationId xmlns:a16="http://schemas.microsoft.com/office/drawing/2014/main" id="{BCB841CE-0467-CC41-93E8-D501FFE5D8F3}"/>
              </a:ext>
            </a:extLst>
          </p:cNvPr>
          <p:cNvSpPr txBox="1"/>
          <p:nvPr/>
        </p:nvSpPr>
        <p:spPr>
          <a:xfrm>
            <a:off x="7348018" y="3912879"/>
            <a:ext cx="966931" cy="369332"/>
          </a:xfrm>
          <a:prstGeom prst="rect">
            <a:avLst/>
          </a:prstGeom>
          <a:noFill/>
        </p:spPr>
        <p:txBody>
          <a:bodyPr wrap="none" rtlCol="0">
            <a:spAutoFit/>
          </a:bodyPr>
          <a:lstStyle/>
          <a:p>
            <a:r>
              <a:rPr lang="en-US" b="1" dirty="0">
                <a:solidFill>
                  <a:schemeClr val="bg1"/>
                </a:solidFill>
              </a:rPr>
              <a:t>Purpose</a:t>
            </a:r>
          </a:p>
        </p:txBody>
      </p:sp>
      <p:sp>
        <p:nvSpPr>
          <p:cNvPr id="15" name="TextBox 14">
            <a:extLst>
              <a:ext uri="{FF2B5EF4-FFF2-40B4-BE49-F238E27FC236}">
                <a16:creationId xmlns:a16="http://schemas.microsoft.com/office/drawing/2014/main" id="{4B661FBC-A3A6-184C-AD6C-8259EF929755}"/>
              </a:ext>
            </a:extLst>
          </p:cNvPr>
          <p:cNvSpPr txBox="1"/>
          <p:nvPr/>
        </p:nvSpPr>
        <p:spPr>
          <a:xfrm>
            <a:off x="7348018" y="1587557"/>
            <a:ext cx="947824" cy="369332"/>
          </a:xfrm>
          <a:prstGeom prst="rect">
            <a:avLst/>
          </a:prstGeom>
          <a:noFill/>
        </p:spPr>
        <p:txBody>
          <a:bodyPr wrap="none" rtlCol="0">
            <a:spAutoFit/>
          </a:bodyPr>
          <a:lstStyle/>
          <a:p>
            <a:r>
              <a:rPr lang="en-US" b="1" dirty="0"/>
              <a:t>Speaker</a:t>
            </a:r>
          </a:p>
        </p:txBody>
      </p:sp>
      <p:sp>
        <p:nvSpPr>
          <p:cNvPr id="16" name="TextBox 15">
            <a:extLst>
              <a:ext uri="{FF2B5EF4-FFF2-40B4-BE49-F238E27FC236}">
                <a16:creationId xmlns:a16="http://schemas.microsoft.com/office/drawing/2014/main" id="{DDA43294-17DC-0B48-8F1E-91328EB3E7C6}"/>
              </a:ext>
            </a:extLst>
          </p:cNvPr>
          <p:cNvSpPr txBox="1"/>
          <p:nvPr/>
        </p:nvSpPr>
        <p:spPr>
          <a:xfrm>
            <a:off x="7505176" y="1321356"/>
            <a:ext cx="633507" cy="369332"/>
          </a:xfrm>
          <a:prstGeom prst="rect">
            <a:avLst/>
          </a:prstGeom>
          <a:noFill/>
        </p:spPr>
        <p:txBody>
          <a:bodyPr wrap="none" rtlCol="0">
            <a:spAutoFit/>
          </a:bodyPr>
          <a:lstStyle/>
          <a:p>
            <a:r>
              <a:rPr lang="en-US" b="1" dirty="0">
                <a:solidFill>
                  <a:srgbClr val="FF0000"/>
                </a:solidFill>
              </a:rPr>
              <a:t>Ariel</a:t>
            </a:r>
          </a:p>
        </p:txBody>
      </p:sp>
      <p:sp>
        <p:nvSpPr>
          <p:cNvPr id="17" name="TextBox 16">
            <a:extLst>
              <a:ext uri="{FF2B5EF4-FFF2-40B4-BE49-F238E27FC236}">
                <a16:creationId xmlns:a16="http://schemas.microsoft.com/office/drawing/2014/main" id="{4D4A795E-E086-F049-9E6F-B5AE90F2D602}"/>
              </a:ext>
            </a:extLst>
          </p:cNvPr>
          <p:cNvSpPr txBox="1"/>
          <p:nvPr/>
        </p:nvSpPr>
        <p:spPr>
          <a:xfrm>
            <a:off x="3122289" y="5971787"/>
            <a:ext cx="4517177" cy="923330"/>
          </a:xfrm>
          <a:prstGeom prst="rect">
            <a:avLst/>
          </a:prstGeom>
          <a:noFill/>
        </p:spPr>
        <p:txBody>
          <a:bodyPr wrap="square" rtlCol="0">
            <a:spAutoFit/>
          </a:bodyPr>
          <a:lstStyle/>
          <a:p>
            <a:pPr algn="ctr"/>
            <a:r>
              <a:rPr lang="en-US" b="1" dirty="0">
                <a:solidFill>
                  <a:srgbClr val="FF0000"/>
                </a:solidFill>
              </a:rPr>
              <a:t>She begins by addressing Flounder, but ultimately, this is a monologue; she is talking to herself / talking to the film’s audience.</a:t>
            </a:r>
          </a:p>
        </p:txBody>
      </p:sp>
      <p:sp>
        <p:nvSpPr>
          <p:cNvPr id="18" name="TextBox 17">
            <a:extLst>
              <a:ext uri="{FF2B5EF4-FFF2-40B4-BE49-F238E27FC236}">
                <a16:creationId xmlns:a16="http://schemas.microsoft.com/office/drawing/2014/main" id="{4BBC01C6-C960-8F4B-855C-91F12649EF26}"/>
              </a:ext>
            </a:extLst>
          </p:cNvPr>
          <p:cNvSpPr txBox="1"/>
          <p:nvPr/>
        </p:nvSpPr>
        <p:spPr>
          <a:xfrm>
            <a:off x="8138683" y="5971787"/>
            <a:ext cx="3905250" cy="923330"/>
          </a:xfrm>
          <a:prstGeom prst="rect">
            <a:avLst/>
          </a:prstGeom>
          <a:noFill/>
        </p:spPr>
        <p:txBody>
          <a:bodyPr wrap="square" rtlCol="0">
            <a:spAutoFit/>
          </a:bodyPr>
          <a:lstStyle/>
          <a:p>
            <a:pPr algn="ctr"/>
            <a:r>
              <a:rPr lang="en-US" b="1" dirty="0">
                <a:solidFill>
                  <a:srgbClr val="FF0000"/>
                </a:solidFill>
              </a:rPr>
              <a:t>“I desperately want to leave the sea, and to be a part of the world on land… I’d sacrifice a lot to get there.” </a:t>
            </a:r>
          </a:p>
        </p:txBody>
      </p:sp>
      <p:pic>
        <p:nvPicPr>
          <p:cNvPr id="19" name="Picture 18">
            <a:extLst>
              <a:ext uri="{FF2B5EF4-FFF2-40B4-BE49-F238E27FC236}">
                <a16:creationId xmlns:a16="http://schemas.microsoft.com/office/drawing/2014/main" id="{CD6FC8A9-8CB6-5B43-9169-736FCFBC95C0}"/>
              </a:ext>
            </a:extLst>
          </p:cNvPr>
          <p:cNvPicPr>
            <a:picLocks noChangeAspect="1"/>
          </p:cNvPicPr>
          <p:nvPr/>
        </p:nvPicPr>
        <p:blipFill rotWithShape="1">
          <a:blip r:embed="rId3"/>
          <a:srcRect t="33639"/>
          <a:stretch/>
        </p:blipFill>
        <p:spPr>
          <a:xfrm rot="1646300">
            <a:off x="7796318" y="2684966"/>
            <a:ext cx="1962945" cy="1641292"/>
          </a:xfrm>
          <a:prstGeom prst="rect">
            <a:avLst/>
          </a:prstGeom>
        </p:spPr>
      </p:pic>
      <p:sp>
        <p:nvSpPr>
          <p:cNvPr id="20" name="TextBox 19">
            <a:extLst>
              <a:ext uri="{FF2B5EF4-FFF2-40B4-BE49-F238E27FC236}">
                <a16:creationId xmlns:a16="http://schemas.microsoft.com/office/drawing/2014/main" id="{7673B46E-650F-B944-8502-9195418A71A5}"/>
              </a:ext>
            </a:extLst>
          </p:cNvPr>
          <p:cNvSpPr txBox="1"/>
          <p:nvPr/>
        </p:nvSpPr>
        <p:spPr>
          <a:xfrm>
            <a:off x="9311218" y="259527"/>
            <a:ext cx="2779168" cy="2862322"/>
          </a:xfrm>
          <a:prstGeom prst="rect">
            <a:avLst/>
          </a:prstGeom>
          <a:noFill/>
        </p:spPr>
        <p:txBody>
          <a:bodyPr wrap="square" rtlCol="0">
            <a:spAutoFit/>
          </a:bodyPr>
          <a:lstStyle/>
          <a:p>
            <a:pPr algn="ctr"/>
            <a:r>
              <a:rPr lang="en-US" b="1" dirty="0">
                <a:solidFill>
                  <a:srgbClr val="FF0000"/>
                </a:solidFill>
              </a:rPr>
              <a:t>To come to terms with her desperation.  To showcase, for any external audience members, how much she would be willing to sacrifice to be “part of that world.”  To evoke pathos with her desperation – to get the audience to sympathize with her.</a:t>
            </a:r>
          </a:p>
        </p:txBody>
      </p:sp>
      <p:sp>
        <p:nvSpPr>
          <p:cNvPr id="23" name="Content Placeholder 2">
            <a:extLst>
              <a:ext uri="{FF2B5EF4-FFF2-40B4-BE49-F238E27FC236}">
                <a16:creationId xmlns:a16="http://schemas.microsoft.com/office/drawing/2014/main" id="{928EC48E-47C1-4F46-B9CB-69A4CFF1D937}"/>
              </a:ext>
            </a:extLst>
          </p:cNvPr>
          <p:cNvSpPr txBox="1">
            <a:spLocks/>
          </p:cNvSpPr>
          <p:nvPr/>
        </p:nvSpPr>
        <p:spPr>
          <a:xfrm>
            <a:off x="245364" y="1825625"/>
            <a:ext cx="4648200" cy="5587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a:t>“Part of Your World”</a:t>
            </a:r>
            <a:endParaRPr lang="en-US" b="1" dirty="0"/>
          </a:p>
        </p:txBody>
      </p:sp>
      <p:pic>
        <p:nvPicPr>
          <p:cNvPr id="24" name="Picture 23">
            <a:extLst>
              <a:ext uri="{FF2B5EF4-FFF2-40B4-BE49-F238E27FC236}">
                <a16:creationId xmlns:a16="http://schemas.microsoft.com/office/drawing/2014/main" id="{865D87B6-8C6A-6A41-AF07-F0330CFEE150}"/>
              </a:ext>
            </a:extLst>
          </p:cNvPr>
          <p:cNvPicPr>
            <a:picLocks noChangeAspect="1"/>
          </p:cNvPicPr>
          <p:nvPr/>
        </p:nvPicPr>
        <p:blipFill>
          <a:blip r:embed="rId4"/>
          <a:stretch>
            <a:fillRect/>
          </a:stretch>
        </p:blipFill>
        <p:spPr>
          <a:xfrm>
            <a:off x="369570" y="2384383"/>
            <a:ext cx="3654784" cy="3368758"/>
          </a:xfrm>
          <a:prstGeom prst="rect">
            <a:avLst/>
          </a:prstGeom>
        </p:spPr>
      </p:pic>
    </p:spTree>
    <p:extLst>
      <p:ext uri="{BB962C8B-B14F-4D97-AF65-F5344CB8AC3E}">
        <p14:creationId xmlns:p14="http://schemas.microsoft.com/office/powerpoint/2010/main" val="15892785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3917F-843B-314A-AC96-CD8E57E3BF32}"/>
              </a:ext>
            </a:extLst>
          </p:cNvPr>
          <p:cNvSpPr>
            <a:spLocks noGrp="1"/>
          </p:cNvSpPr>
          <p:nvPr>
            <p:ph type="title"/>
          </p:nvPr>
        </p:nvSpPr>
        <p:spPr/>
        <p:txBody>
          <a:bodyPr/>
          <a:lstStyle/>
          <a:p>
            <a:r>
              <a:rPr lang="en-US" b="1" dirty="0">
                <a:solidFill>
                  <a:srgbClr val="0070C0"/>
                </a:solidFill>
              </a:rPr>
              <a:t>Let’s consider these two texts…</a:t>
            </a:r>
            <a:endParaRPr lang="en-US" b="1" dirty="0"/>
          </a:p>
        </p:txBody>
      </p:sp>
      <p:sp>
        <p:nvSpPr>
          <p:cNvPr id="7" name="Triangle 6">
            <a:extLst>
              <a:ext uri="{FF2B5EF4-FFF2-40B4-BE49-F238E27FC236}">
                <a16:creationId xmlns:a16="http://schemas.microsoft.com/office/drawing/2014/main" id="{DB55A039-5429-C646-A99F-C3053FD32A72}"/>
              </a:ext>
            </a:extLst>
          </p:cNvPr>
          <p:cNvSpPr/>
          <p:nvPr/>
        </p:nvSpPr>
        <p:spPr>
          <a:xfrm>
            <a:off x="5630739" y="1927670"/>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9CBBB9F-7C79-B644-8493-D3415D9DD54D}"/>
              </a:ext>
            </a:extLst>
          </p:cNvPr>
          <p:cNvSpPr txBox="1"/>
          <p:nvPr/>
        </p:nvSpPr>
        <p:spPr>
          <a:xfrm>
            <a:off x="4842109" y="5705586"/>
            <a:ext cx="1077539" cy="369332"/>
          </a:xfrm>
          <a:prstGeom prst="rect">
            <a:avLst/>
          </a:prstGeom>
          <a:noFill/>
        </p:spPr>
        <p:txBody>
          <a:bodyPr wrap="none" rtlCol="0">
            <a:spAutoFit/>
          </a:bodyPr>
          <a:lstStyle/>
          <a:p>
            <a:r>
              <a:rPr lang="en-US" b="1" dirty="0"/>
              <a:t>Audience</a:t>
            </a:r>
          </a:p>
        </p:txBody>
      </p:sp>
      <p:sp>
        <p:nvSpPr>
          <p:cNvPr id="9" name="TextBox 8">
            <a:extLst>
              <a:ext uri="{FF2B5EF4-FFF2-40B4-BE49-F238E27FC236}">
                <a16:creationId xmlns:a16="http://schemas.microsoft.com/office/drawing/2014/main" id="{568EAB08-54D4-EF4E-B2E4-285AD95891FC}"/>
              </a:ext>
            </a:extLst>
          </p:cNvPr>
          <p:cNvSpPr txBox="1"/>
          <p:nvPr/>
        </p:nvSpPr>
        <p:spPr>
          <a:xfrm>
            <a:off x="9502854" y="5705586"/>
            <a:ext cx="1020536" cy="369332"/>
          </a:xfrm>
          <a:prstGeom prst="rect">
            <a:avLst/>
          </a:prstGeom>
          <a:noFill/>
        </p:spPr>
        <p:txBody>
          <a:bodyPr wrap="none" rtlCol="0">
            <a:spAutoFit/>
          </a:bodyPr>
          <a:lstStyle/>
          <a:p>
            <a:r>
              <a:rPr lang="en-US" b="1" dirty="0"/>
              <a:t>Message</a:t>
            </a:r>
          </a:p>
        </p:txBody>
      </p:sp>
      <p:sp>
        <p:nvSpPr>
          <p:cNvPr id="10" name="TextBox 9">
            <a:extLst>
              <a:ext uri="{FF2B5EF4-FFF2-40B4-BE49-F238E27FC236}">
                <a16:creationId xmlns:a16="http://schemas.microsoft.com/office/drawing/2014/main" id="{BCB841CE-0467-CC41-93E8-D501FFE5D8F3}"/>
              </a:ext>
            </a:extLst>
          </p:cNvPr>
          <p:cNvSpPr txBox="1"/>
          <p:nvPr/>
        </p:nvSpPr>
        <p:spPr>
          <a:xfrm>
            <a:off x="7348018" y="3912879"/>
            <a:ext cx="966931" cy="369332"/>
          </a:xfrm>
          <a:prstGeom prst="rect">
            <a:avLst/>
          </a:prstGeom>
          <a:noFill/>
        </p:spPr>
        <p:txBody>
          <a:bodyPr wrap="none" rtlCol="0">
            <a:spAutoFit/>
          </a:bodyPr>
          <a:lstStyle/>
          <a:p>
            <a:r>
              <a:rPr lang="en-US" b="1" dirty="0">
                <a:solidFill>
                  <a:schemeClr val="bg1"/>
                </a:solidFill>
              </a:rPr>
              <a:t>Purpose</a:t>
            </a:r>
          </a:p>
        </p:txBody>
      </p:sp>
      <p:sp>
        <p:nvSpPr>
          <p:cNvPr id="15" name="TextBox 14">
            <a:extLst>
              <a:ext uri="{FF2B5EF4-FFF2-40B4-BE49-F238E27FC236}">
                <a16:creationId xmlns:a16="http://schemas.microsoft.com/office/drawing/2014/main" id="{4B661FBC-A3A6-184C-AD6C-8259EF929755}"/>
              </a:ext>
            </a:extLst>
          </p:cNvPr>
          <p:cNvSpPr txBox="1"/>
          <p:nvPr/>
        </p:nvSpPr>
        <p:spPr>
          <a:xfrm>
            <a:off x="7348018" y="1587557"/>
            <a:ext cx="947824" cy="369332"/>
          </a:xfrm>
          <a:prstGeom prst="rect">
            <a:avLst/>
          </a:prstGeom>
          <a:noFill/>
        </p:spPr>
        <p:txBody>
          <a:bodyPr wrap="none" rtlCol="0">
            <a:spAutoFit/>
          </a:bodyPr>
          <a:lstStyle/>
          <a:p>
            <a:r>
              <a:rPr lang="en-US" b="1" dirty="0"/>
              <a:t>Speaker</a:t>
            </a:r>
          </a:p>
        </p:txBody>
      </p:sp>
      <p:sp>
        <p:nvSpPr>
          <p:cNvPr id="16" name="TextBox 15">
            <a:extLst>
              <a:ext uri="{FF2B5EF4-FFF2-40B4-BE49-F238E27FC236}">
                <a16:creationId xmlns:a16="http://schemas.microsoft.com/office/drawing/2014/main" id="{DDA43294-17DC-0B48-8F1E-91328EB3E7C6}"/>
              </a:ext>
            </a:extLst>
          </p:cNvPr>
          <p:cNvSpPr txBox="1"/>
          <p:nvPr/>
        </p:nvSpPr>
        <p:spPr>
          <a:xfrm>
            <a:off x="7391363" y="1329871"/>
            <a:ext cx="861133" cy="369332"/>
          </a:xfrm>
          <a:prstGeom prst="rect">
            <a:avLst/>
          </a:prstGeom>
          <a:noFill/>
        </p:spPr>
        <p:txBody>
          <a:bodyPr wrap="none" rtlCol="0">
            <a:spAutoFit/>
          </a:bodyPr>
          <a:lstStyle/>
          <a:p>
            <a:r>
              <a:rPr lang="en-US" b="1" dirty="0">
                <a:solidFill>
                  <a:srgbClr val="FF0000"/>
                </a:solidFill>
              </a:rPr>
              <a:t>Moana</a:t>
            </a:r>
          </a:p>
        </p:txBody>
      </p:sp>
      <p:sp>
        <p:nvSpPr>
          <p:cNvPr id="17" name="TextBox 16">
            <a:extLst>
              <a:ext uri="{FF2B5EF4-FFF2-40B4-BE49-F238E27FC236}">
                <a16:creationId xmlns:a16="http://schemas.microsoft.com/office/drawing/2014/main" id="{4D4A795E-E086-F049-9E6F-B5AE90F2D602}"/>
              </a:ext>
            </a:extLst>
          </p:cNvPr>
          <p:cNvSpPr txBox="1"/>
          <p:nvPr/>
        </p:nvSpPr>
        <p:spPr>
          <a:xfrm>
            <a:off x="3122289" y="5971787"/>
            <a:ext cx="4517177" cy="923330"/>
          </a:xfrm>
          <a:prstGeom prst="rect">
            <a:avLst/>
          </a:prstGeom>
          <a:noFill/>
        </p:spPr>
        <p:txBody>
          <a:bodyPr wrap="square" rtlCol="0">
            <a:spAutoFit/>
          </a:bodyPr>
          <a:lstStyle/>
          <a:p>
            <a:pPr algn="ctr"/>
            <a:r>
              <a:rPr lang="en-US" b="1" dirty="0">
                <a:solidFill>
                  <a:srgbClr val="FF0000"/>
                </a:solidFill>
              </a:rPr>
              <a:t>She begins by addressing </a:t>
            </a:r>
            <a:r>
              <a:rPr lang="en-US" b="1" dirty="0" err="1">
                <a:solidFill>
                  <a:srgbClr val="FF0000"/>
                </a:solidFill>
              </a:rPr>
              <a:t>Pua</a:t>
            </a:r>
            <a:r>
              <a:rPr lang="en-US" b="1" dirty="0">
                <a:solidFill>
                  <a:srgbClr val="FF0000"/>
                </a:solidFill>
              </a:rPr>
              <a:t>, but ultimately, this is a monologue; she is talking to herself / talking to the film’s audience.</a:t>
            </a:r>
          </a:p>
        </p:txBody>
      </p:sp>
      <p:sp>
        <p:nvSpPr>
          <p:cNvPr id="18" name="TextBox 17">
            <a:extLst>
              <a:ext uri="{FF2B5EF4-FFF2-40B4-BE49-F238E27FC236}">
                <a16:creationId xmlns:a16="http://schemas.microsoft.com/office/drawing/2014/main" id="{4BBC01C6-C960-8F4B-855C-91F12649EF26}"/>
              </a:ext>
            </a:extLst>
          </p:cNvPr>
          <p:cNvSpPr txBox="1"/>
          <p:nvPr/>
        </p:nvSpPr>
        <p:spPr>
          <a:xfrm>
            <a:off x="8138683" y="5971787"/>
            <a:ext cx="3905250" cy="923330"/>
          </a:xfrm>
          <a:prstGeom prst="rect">
            <a:avLst/>
          </a:prstGeom>
          <a:noFill/>
        </p:spPr>
        <p:txBody>
          <a:bodyPr wrap="square" rtlCol="0">
            <a:spAutoFit/>
          </a:bodyPr>
          <a:lstStyle/>
          <a:p>
            <a:pPr algn="ctr"/>
            <a:r>
              <a:rPr lang="en-US" b="1" dirty="0">
                <a:solidFill>
                  <a:srgbClr val="FF0000"/>
                </a:solidFill>
              </a:rPr>
              <a:t>“I desperately want to leave this island, and to explore what life has to offer at sea… One day, I’ll get there.”</a:t>
            </a:r>
          </a:p>
        </p:txBody>
      </p:sp>
      <p:pic>
        <p:nvPicPr>
          <p:cNvPr id="19" name="Picture 18">
            <a:extLst>
              <a:ext uri="{FF2B5EF4-FFF2-40B4-BE49-F238E27FC236}">
                <a16:creationId xmlns:a16="http://schemas.microsoft.com/office/drawing/2014/main" id="{CD6FC8A9-8CB6-5B43-9169-736FCFBC95C0}"/>
              </a:ext>
            </a:extLst>
          </p:cNvPr>
          <p:cNvPicPr>
            <a:picLocks noChangeAspect="1"/>
          </p:cNvPicPr>
          <p:nvPr/>
        </p:nvPicPr>
        <p:blipFill rotWithShape="1">
          <a:blip r:embed="rId3"/>
          <a:srcRect t="33639"/>
          <a:stretch/>
        </p:blipFill>
        <p:spPr>
          <a:xfrm rot="1646300">
            <a:off x="7796318" y="2684966"/>
            <a:ext cx="1962945" cy="1641292"/>
          </a:xfrm>
          <a:prstGeom prst="rect">
            <a:avLst/>
          </a:prstGeom>
        </p:spPr>
      </p:pic>
      <p:sp>
        <p:nvSpPr>
          <p:cNvPr id="20" name="TextBox 19">
            <a:extLst>
              <a:ext uri="{FF2B5EF4-FFF2-40B4-BE49-F238E27FC236}">
                <a16:creationId xmlns:a16="http://schemas.microsoft.com/office/drawing/2014/main" id="{7673B46E-650F-B944-8502-9195418A71A5}"/>
              </a:ext>
            </a:extLst>
          </p:cNvPr>
          <p:cNvSpPr txBox="1"/>
          <p:nvPr/>
        </p:nvSpPr>
        <p:spPr>
          <a:xfrm>
            <a:off x="9075420" y="259527"/>
            <a:ext cx="3014966" cy="2862322"/>
          </a:xfrm>
          <a:prstGeom prst="rect">
            <a:avLst/>
          </a:prstGeom>
          <a:noFill/>
        </p:spPr>
        <p:txBody>
          <a:bodyPr wrap="square" rtlCol="0">
            <a:spAutoFit/>
          </a:bodyPr>
          <a:lstStyle/>
          <a:p>
            <a:pPr algn="ctr"/>
            <a:r>
              <a:rPr lang="en-US" b="1" dirty="0">
                <a:solidFill>
                  <a:srgbClr val="FF0000"/>
                </a:solidFill>
              </a:rPr>
              <a:t>To come to terms with her deep desire to go out to sea.  To showcase, for any external audience members, her belief that this will ultimately take place (i.e. destiny).  To evoke pathos with her conflicting feelings and expectations – to get the audience to root for her dreams!</a:t>
            </a:r>
          </a:p>
        </p:txBody>
      </p:sp>
      <p:sp>
        <p:nvSpPr>
          <p:cNvPr id="21" name="Content Placeholder 2">
            <a:extLst>
              <a:ext uri="{FF2B5EF4-FFF2-40B4-BE49-F238E27FC236}">
                <a16:creationId xmlns:a16="http://schemas.microsoft.com/office/drawing/2014/main" id="{9FBFD02A-52F4-5E4F-896C-F280B6804BF8}"/>
              </a:ext>
            </a:extLst>
          </p:cNvPr>
          <p:cNvSpPr txBox="1">
            <a:spLocks/>
          </p:cNvSpPr>
          <p:nvPr/>
        </p:nvSpPr>
        <p:spPr>
          <a:xfrm>
            <a:off x="602697" y="1796286"/>
            <a:ext cx="3169920" cy="5587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“How Far I’ll Go”</a:t>
            </a:r>
          </a:p>
        </p:txBody>
      </p:sp>
      <p:pic>
        <p:nvPicPr>
          <p:cNvPr id="22" name="Picture 21">
            <a:extLst>
              <a:ext uri="{FF2B5EF4-FFF2-40B4-BE49-F238E27FC236}">
                <a16:creationId xmlns:a16="http://schemas.microsoft.com/office/drawing/2014/main" id="{DE151ED2-8B2A-5B49-A365-B78BAD1E93D6}"/>
              </a:ext>
            </a:extLst>
          </p:cNvPr>
          <p:cNvPicPr>
            <a:picLocks noChangeAspect="1"/>
          </p:cNvPicPr>
          <p:nvPr/>
        </p:nvPicPr>
        <p:blipFill>
          <a:blip r:embed="rId4"/>
          <a:stretch>
            <a:fillRect/>
          </a:stretch>
        </p:blipFill>
        <p:spPr>
          <a:xfrm>
            <a:off x="1312859" y="2355044"/>
            <a:ext cx="1784001" cy="3463290"/>
          </a:xfrm>
          <a:prstGeom prst="rect">
            <a:avLst/>
          </a:prstGeom>
        </p:spPr>
      </p:pic>
    </p:spTree>
    <p:extLst>
      <p:ext uri="{BB962C8B-B14F-4D97-AF65-F5344CB8AC3E}">
        <p14:creationId xmlns:p14="http://schemas.microsoft.com/office/powerpoint/2010/main" val="31195819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65EA1-E581-104B-A629-D1E175467953}"/>
              </a:ext>
            </a:extLst>
          </p:cNvPr>
          <p:cNvSpPr>
            <a:spLocks noGrp="1"/>
          </p:cNvSpPr>
          <p:nvPr>
            <p:ph type="title"/>
          </p:nvPr>
        </p:nvSpPr>
        <p:spPr/>
        <p:txBody>
          <a:bodyPr/>
          <a:lstStyle/>
          <a:p>
            <a:r>
              <a:rPr lang="en-US" b="1" dirty="0">
                <a:solidFill>
                  <a:srgbClr val="0070C0"/>
                </a:solidFill>
              </a:rPr>
              <a:t>Side by Side:</a:t>
            </a:r>
            <a:r>
              <a:rPr lang="en-US" dirty="0">
                <a:solidFill>
                  <a:srgbClr val="0070C0"/>
                </a:solidFill>
              </a:rPr>
              <a:t> Audience</a:t>
            </a:r>
            <a:endParaRPr lang="en-US" dirty="0"/>
          </a:p>
        </p:txBody>
      </p:sp>
      <p:pic>
        <p:nvPicPr>
          <p:cNvPr id="4" name="Picture 3">
            <a:extLst>
              <a:ext uri="{FF2B5EF4-FFF2-40B4-BE49-F238E27FC236}">
                <a16:creationId xmlns:a16="http://schemas.microsoft.com/office/drawing/2014/main" id="{5199AF60-FBF5-A841-89C5-003CD781C708}"/>
              </a:ext>
            </a:extLst>
          </p:cNvPr>
          <p:cNvPicPr>
            <a:picLocks noChangeAspect="1"/>
          </p:cNvPicPr>
          <p:nvPr/>
        </p:nvPicPr>
        <p:blipFill>
          <a:blip r:embed="rId3"/>
          <a:stretch>
            <a:fillRect/>
          </a:stretch>
        </p:blipFill>
        <p:spPr>
          <a:xfrm>
            <a:off x="1866900" y="1879219"/>
            <a:ext cx="2013744" cy="1856147"/>
          </a:xfrm>
          <a:prstGeom prst="rect">
            <a:avLst/>
          </a:prstGeom>
        </p:spPr>
      </p:pic>
      <p:pic>
        <p:nvPicPr>
          <p:cNvPr id="5" name="Picture 4">
            <a:extLst>
              <a:ext uri="{FF2B5EF4-FFF2-40B4-BE49-F238E27FC236}">
                <a16:creationId xmlns:a16="http://schemas.microsoft.com/office/drawing/2014/main" id="{B4E9C7ED-CB1C-7949-8897-F20A1AD5EFC9}"/>
              </a:ext>
            </a:extLst>
          </p:cNvPr>
          <p:cNvPicPr>
            <a:picLocks noChangeAspect="1"/>
          </p:cNvPicPr>
          <p:nvPr/>
        </p:nvPicPr>
        <p:blipFill>
          <a:blip r:embed="rId4"/>
          <a:stretch>
            <a:fillRect/>
          </a:stretch>
        </p:blipFill>
        <p:spPr>
          <a:xfrm>
            <a:off x="8966223" y="1879219"/>
            <a:ext cx="956134" cy="1856147"/>
          </a:xfrm>
          <a:prstGeom prst="rect">
            <a:avLst/>
          </a:prstGeom>
        </p:spPr>
      </p:pic>
      <p:sp>
        <p:nvSpPr>
          <p:cNvPr id="6" name="TextBox 5">
            <a:extLst>
              <a:ext uri="{FF2B5EF4-FFF2-40B4-BE49-F238E27FC236}">
                <a16:creationId xmlns:a16="http://schemas.microsoft.com/office/drawing/2014/main" id="{73DE005C-34E2-434C-B8CB-6E21BB37D955}"/>
              </a:ext>
            </a:extLst>
          </p:cNvPr>
          <p:cNvSpPr txBox="1"/>
          <p:nvPr/>
        </p:nvSpPr>
        <p:spPr>
          <a:xfrm>
            <a:off x="493389" y="3903220"/>
            <a:ext cx="4517177" cy="923330"/>
          </a:xfrm>
          <a:prstGeom prst="rect">
            <a:avLst/>
          </a:prstGeom>
          <a:noFill/>
        </p:spPr>
        <p:txBody>
          <a:bodyPr wrap="square" rtlCol="0">
            <a:spAutoFit/>
          </a:bodyPr>
          <a:lstStyle/>
          <a:p>
            <a:pPr algn="ctr"/>
            <a:r>
              <a:rPr lang="en-US" b="1" dirty="0">
                <a:solidFill>
                  <a:srgbClr val="FF0000"/>
                </a:solidFill>
              </a:rPr>
              <a:t>She begins by addressing Flounder, but ultimately, this is a monologue; she is talking to herself / talking to the film’s audience.</a:t>
            </a:r>
          </a:p>
        </p:txBody>
      </p:sp>
      <p:sp>
        <p:nvSpPr>
          <p:cNvPr id="7" name="TextBox 6">
            <a:extLst>
              <a:ext uri="{FF2B5EF4-FFF2-40B4-BE49-F238E27FC236}">
                <a16:creationId xmlns:a16="http://schemas.microsoft.com/office/drawing/2014/main" id="{5336BB89-5791-DE4C-A6C5-CC7B94CEA2AC}"/>
              </a:ext>
            </a:extLst>
          </p:cNvPr>
          <p:cNvSpPr txBox="1"/>
          <p:nvPr/>
        </p:nvSpPr>
        <p:spPr>
          <a:xfrm>
            <a:off x="7019503" y="3903220"/>
            <a:ext cx="4517177" cy="923330"/>
          </a:xfrm>
          <a:prstGeom prst="rect">
            <a:avLst/>
          </a:prstGeom>
          <a:noFill/>
        </p:spPr>
        <p:txBody>
          <a:bodyPr wrap="square" rtlCol="0">
            <a:spAutoFit/>
          </a:bodyPr>
          <a:lstStyle/>
          <a:p>
            <a:pPr algn="ctr"/>
            <a:r>
              <a:rPr lang="en-US" b="1" dirty="0">
                <a:solidFill>
                  <a:srgbClr val="FF0000"/>
                </a:solidFill>
              </a:rPr>
              <a:t>She begins by addressing </a:t>
            </a:r>
            <a:r>
              <a:rPr lang="en-US" b="1" dirty="0" err="1">
                <a:solidFill>
                  <a:srgbClr val="FF0000"/>
                </a:solidFill>
              </a:rPr>
              <a:t>Pua</a:t>
            </a:r>
            <a:r>
              <a:rPr lang="en-US" b="1" dirty="0">
                <a:solidFill>
                  <a:srgbClr val="FF0000"/>
                </a:solidFill>
              </a:rPr>
              <a:t>, but ultimately, this is a monologue; she is talking to herself / talking to the film’s audience.</a:t>
            </a:r>
          </a:p>
        </p:txBody>
      </p:sp>
      <p:sp>
        <p:nvSpPr>
          <p:cNvPr id="8" name="Rectangle 7">
            <a:extLst>
              <a:ext uri="{FF2B5EF4-FFF2-40B4-BE49-F238E27FC236}">
                <a16:creationId xmlns:a16="http://schemas.microsoft.com/office/drawing/2014/main" id="{C8E89519-0286-1C43-80EC-F0B5F1033E84}"/>
              </a:ext>
            </a:extLst>
          </p:cNvPr>
          <p:cNvSpPr/>
          <p:nvPr/>
        </p:nvSpPr>
        <p:spPr>
          <a:xfrm>
            <a:off x="4209714" y="5484614"/>
            <a:ext cx="3772571" cy="584775"/>
          </a:xfrm>
          <a:prstGeom prst="rect">
            <a:avLst/>
          </a:prstGeom>
        </p:spPr>
        <p:txBody>
          <a:bodyPr wrap="none">
            <a:spAutoFit/>
          </a:bodyPr>
          <a:lstStyle/>
          <a:p>
            <a:r>
              <a:rPr lang="en-US" sz="3200" b="1" dirty="0">
                <a:solidFill>
                  <a:srgbClr val="0070C0"/>
                </a:solidFill>
              </a:rPr>
              <a:t>Compare &amp; Contrast!</a:t>
            </a:r>
            <a:endParaRPr lang="en-US" sz="3200" b="1" dirty="0"/>
          </a:p>
        </p:txBody>
      </p:sp>
    </p:spTree>
    <p:extLst>
      <p:ext uri="{BB962C8B-B14F-4D97-AF65-F5344CB8AC3E}">
        <p14:creationId xmlns:p14="http://schemas.microsoft.com/office/powerpoint/2010/main" val="41009756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1255</TotalTime>
  <Words>1590</Words>
  <Application>Microsoft Macintosh PowerPoint</Application>
  <PresentationFormat>Widescreen</PresentationFormat>
  <Paragraphs>111</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Synthesis</vt:lpstr>
      <vt:lpstr>What is synthesis?</vt:lpstr>
      <vt:lpstr>What is synthesis?</vt:lpstr>
      <vt:lpstr>What is synthesis?</vt:lpstr>
      <vt:lpstr>Let’s consider these two texts…</vt:lpstr>
      <vt:lpstr>Let’s consider these two texts…</vt:lpstr>
      <vt:lpstr>Let’s consider these two texts…</vt:lpstr>
      <vt:lpstr>Let’s consider these two texts…</vt:lpstr>
      <vt:lpstr>Side by Side: Audience</vt:lpstr>
      <vt:lpstr>Side by Side: Message</vt:lpstr>
      <vt:lpstr>Side by Side: Purpose</vt:lpstr>
      <vt:lpstr>Side by Side: Language &amp; Rhetorical Devices</vt:lpstr>
      <vt:lpstr>Writing about multiple texts…</vt:lpstr>
      <vt:lpstr>Extending Your Practice!</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Synthesis</dc:title>
  <dc:creator>Marc Cicchino</dc:creator>
  <cp:lastModifiedBy>Marc Cicchino</cp:lastModifiedBy>
  <cp:revision>9</cp:revision>
  <dcterms:created xsi:type="dcterms:W3CDTF">2019-05-29T14:31:10Z</dcterms:created>
  <dcterms:modified xsi:type="dcterms:W3CDTF">2019-05-31T14:46:15Z</dcterms:modified>
</cp:coreProperties>
</file>